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1"/>
  </p:notesMasterIdLst>
  <p:sldIdLst>
    <p:sldId id="258" r:id="rId5"/>
    <p:sldId id="322" r:id="rId6"/>
    <p:sldId id="300" r:id="rId7"/>
    <p:sldId id="308" r:id="rId8"/>
    <p:sldId id="335" r:id="rId9"/>
    <p:sldId id="328" r:id="rId10"/>
    <p:sldId id="327" r:id="rId11"/>
    <p:sldId id="336" r:id="rId12"/>
    <p:sldId id="312" r:id="rId13"/>
    <p:sldId id="316" r:id="rId14"/>
    <p:sldId id="345" r:id="rId15"/>
    <p:sldId id="346" r:id="rId16"/>
    <p:sldId id="347" r:id="rId17"/>
    <p:sldId id="348" r:id="rId18"/>
    <p:sldId id="337" r:id="rId19"/>
    <p:sldId id="273" r:id="rId20"/>
    <p:sldId id="349" r:id="rId21"/>
    <p:sldId id="340" r:id="rId22"/>
    <p:sldId id="350" r:id="rId23"/>
    <p:sldId id="351" r:id="rId24"/>
    <p:sldId id="339" r:id="rId25"/>
    <p:sldId id="277" r:id="rId26"/>
    <p:sldId id="341" r:id="rId27"/>
    <p:sldId id="331" r:id="rId28"/>
    <p:sldId id="338" r:id="rId29"/>
    <p:sldId id="271" r:id="rId30"/>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68" autoAdjust="0"/>
    <p:restoredTop sz="82046" autoAdjust="0"/>
  </p:normalViewPr>
  <p:slideViewPr>
    <p:cSldViewPr snapToGrid="0" snapToObjects="1">
      <p:cViewPr varScale="1">
        <p:scale>
          <a:sx n="35" d="100"/>
          <a:sy n="35" d="100"/>
        </p:scale>
        <p:origin x="1306"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ubico.com/why-yubico/for-developer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ojaloop/project/issues/1870"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statista.com/statistics/271774/share-of-android-platforms-on-mobile-devices-with-android-os/" TargetMode="External"/><Relationship Id="rId4" Type="http://schemas.openxmlformats.org/officeDocument/2006/relationships/hyperlink" Target="https://github.com/mojaloop/project/issues/1835"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a:t>
            </a:fld>
            <a:endParaRPr lang="en-US"/>
          </a:p>
        </p:txBody>
      </p:sp>
    </p:spTree>
    <p:extLst>
      <p:ext uri="{BB962C8B-B14F-4D97-AF65-F5344CB8AC3E}">
        <p14:creationId xmlns:p14="http://schemas.microsoft.com/office/powerpoint/2010/main" val="7396422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STRIDE</a:t>
            </a:r>
            <a:r>
              <a:rPr lang="en-US" baseline="0" dirty="0"/>
              <a:t> Model for PISP Mobile App</a:t>
            </a:r>
          </a:p>
          <a:p>
            <a:endParaRPr lang="en-US" baseline="0" dirty="0"/>
          </a:p>
          <a:p>
            <a:r>
              <a:rPr lang="en-US" baseline="0" dirty="0"/>
              <a:t>This is not the sequence flow.</a:t>
            </a:r>
          </a:p>
          <a:p>
            <a:endParaRPr lang="en-US" baseline="0" dirty="0"/>
          </a:p>
          <a:p>
            <a:r>
              <a:rPr lang="en-US" baseline="0" dirty="0"/>
              <a:t>Reference flow as per PISP document flow</a:t>
            </a:r>
            <a:endParaRPr lang="en-US" dirty="0"/>
          </a:p>
        </p:txBody>
      </p:sp>
      <p:sp>
        <p:nvSpPr>
          <p:cNvPr id="4" name="Slide Number Placeholder 3"/>
          <p:cNvSpPr>
            <a:spLocks noGrp="1"/>
          </p:cNvSpPr>
          <p:nvPr>
            <p:ph type="sldNum" sz="quarter" idx="10"/>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1159027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dirty="0">
                <a:latin typeface="Calibri" panose="020F0502020204030204" pitchFamily="34" charset="0"/>
                <a:cs typeface="Calibri" panose="020F0502020204030204" pitchFamily="34" charset="0"/>
              </a:rPr>
              <a:t>Salted Hash Password - An attacker who compromises the Keychain would find this hash. The attacker might create a table of commonly used passwords and their hashes to compare against this hash. If you hashed just the user’s input without salting, and the password existed in the attackers hash table, the password would be compromised.</a:t>
            </a:r>
          </a:p>
          <a:p>
            <a:pPr fontAlgn="base"/>
            <a:endParaRPr lang="en-US" sz="1200" dirty="0">
              <a:latin typeface="Calibri" panose="020F0502020204030204" pitchFamily="34" charset="0"/>
              <a:cs typeface="Calibri" panose="020F0502020204030204" pitchFamily="34" charset="0"/>
            </a:endParaRPr>
          </a:p>
          <a:p>
            <a:pPr fontAlgn="base"/>
            <a:r>
              <a:rPr lang="en-US" sz="1200" dirty="0">
                <a:latin typeface="Calibri" panose="020F0502020204030204" pitchFamily="34" charset="0"/>
                <a:cs typeface="Calibri" panose="020F0502020204030204" pitchFamily="34" charset="0"/>
              </a:rPr>
              <a:t>Additional recommendations for IOS:</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Keychain services offers ways to manage the accessibility of individual keychain items according the state of the device, combined with inputs from the user. This is done by </a:t>
            </a:r>
            <a:r>
              <a:rPr lang="en-US" sz="1200" dirty="0" err="1">
                <a:latin typeface="Calibri" panose="020F0502020204030204" pitchFamily="34" charset="0"/>
                <a:cs typeface="Calibri" panose="020F0502020204030204" pitchFamily="34" charset="0"/>
              </a:rPr>
              <a:t>by</a:t>
            </a:r>
            <a:r>
              <a:rPr lang="en-US" sz="1200" dirty="0">
                <a:latin typeface="Calibri" panose="020F0502020204030204" pitchFamily="34" charset="0"/>
                <a:cs typeface="Calibri" panose="020F0502020204030204" pitchFamily="34" charset="0"/>
              </a:rPr>
              <a:t> setting the item’s </a:t>
            </a:r>
            <a:r>
              <a:rPr lang="en-US" sz="1200" b="1" dirty="0" err="1">
                <a:latin typeface="Calibri" panose="020F0502020204030204" pitchFamily="34" charset="0"/>
                <a:cs typeface="Calibri" panose="020F0502020204030204" pitchFamily="34" charset="0"/>
              </a:rPr>
              <a:t>kSecAttrAccessible</a:t>
            </a:r>
            <a:r>
              <a:rPr lang="en-US" sz="1200" dirty="0">
                <a:latin typeface="Calibri" panose="020F0502020204030204" pitchFamily="34" charset="0"/>
                <a:cs typeface="Calibri" panose="020F0502020204030204" pitchFamily="34" charset="0"/>
              </a:rPr>
              <a:t> attribute when you create the item. Our recommendation is enforcing biometric authentication for all keychain access for PISP. This is done using .</a:t>
            </a:r>
            <a:r>
              <a:rPr lang="en-US" sz="1200" b="1" dirty="0" err="1">
                <a:latin typeface="Calibri" panose="020F0502020204030204" pitchFamily="34" charset="0"/>
                <a:cs typeface="Calibri" panose="020F0502020204030204" pitchFamily="34" charset="0"/>
              </a:rPr>
              <a:t>privateKeyUsage</a:t>
            </a:r>
            <a:r>
              <a:rPr lang="en-US" sz="1200"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biometryCurrentSet</a:t>
            </a:r>
            <a:r>
              <a:rPr lang="en-US" sz="1200" dirty="0">
                <a:latin typeface="Calibri" panose="020F0502020204030204" pitchFamily="34" charset="0"/>
                <a:cs typeface="Calibri" panose="020F0502020204030204" pitchFamily="34" charset="0"/>
              </a:rPr>
              <a:t> are the authentication settings for keys. To use the keychain item, a user must provide biometric authentication. Other authentication attributes are possible depending on the version of the IOS device and its capabilities.</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Create Access Control for the key, </a:t>
            </a:r>
            <a:r>
              <a:rPr lang="en-US" sz="1200" b="1" dirty="0" err="1">
                <a:latin typeface="Calibri" panose="020F0502020204030204" pitchFamily="34" charset="0"/>
                <a:cs typeface="Calibri" panose="020F0502020204030204" pitchFamily="34" charset="0"/>
              </a:rPr>
              <a:t>kSecAttrAccessibleWhenUnlockedThisDeviceOnly</a:t>
            </a:r>
            <a:r>
              <a:rPr lang="en-US" sz="1200" dirty="0">
                <a:latin typeface="Calibri" panose="020F0502020204030204" pitchFamily="34" charset="0"/>
                <a:cs typeface="Calibri" panose="020F0502020204030204" pitchFamily="34" charset="0"/>
              </a:rPr>
              <a:t> is the accessibility settings for the keys. That means applications can only access the keychain item when specific device has been unlocked. </a:t>
            </a:r>
          </a:p>
          <a:p>
            <a:pPr marL="228600" indent="-228600" fontAlgn="base">
              <a:buFont typeface="+mj-lt"/>
              <a:buAutoNum type="arabicPeriod"/>
            </a:pPr>
            <a:r>
              <a:rPr lang="en-US" sz="1200" dirty="0">
                <a:latin typeface="Calibri" panose="020F0502020204030204" pitchFamily="34" charset="0"/>
                <a:cs typeface="Calibri" panose="020F0502020204030204" pitchFamily="34" charset="0"/>
              </a:rPr>
              <a:t>Code security - Ensure the function  </a:t>
            </a:r>
            <a:r>
              <a:rPr lang="en-US" sz="1200" b="1" dirty="0" err="1">
                <a:latin typeface="Calibri" panose="020F0502020204030204" pitchFamily="34" charset="0"/>
                <a:cs typeface="Calibri" panose="020F0502020204030204" pitchFamily="34" charset="0"/>
              </a:rPr>
              <a:t>SecIdentityCopyCertificate</a:t>
            </a:r>
            <a:r>
              <a:rPr lang="en-US" sz="1200" dirty="0">
                <a:latin typeface="Calibri" panose="020F0502020204030204" pitchFamily="34" charset="0"/>
                <a:cs typeface="Calibri" panose="020F0502020204030204" pitchFamily="34" charset="0"/>
              </a:rPr>
              <a:t> and </a:t>
            </a:r>
            <a:r>
              <a:rPr lang="en-US" sz="1200" b="1" dirty="0" err="1">
                <a:latin typeface="Calibri" panose="020F0502020204030204" pitchFamily="34" charset="0"/>
                <a:cs typeface="Calibri" panose="020F0502020204030204" pitchFamily="34" charset="0"/>
              </a:rPr>
              <a:t>SecIdentityCopyPrivateKey</a:t>
            </a:r>
            <a:r>
              <a:rPr lang="en-US" sz="1200" dirty="0">
                <a:latin typeface="Calibri" panose="020F0502020204030204" pitchFamily="34" charset="0"/>
                <a:cs typeface="Calibri" panose="020F0502020204030204" pitchFamily="34" charset="0"/>
              </a:rPr>
              <a:t> are not part of compiled PISP code as it can extract the private key by retrieving a certificate associated with an identity as well as the private key associated with an identity within the </a:t>
            </a:r>
            <a:r>
              <a:rPr lang="en-US" sz="1200" dirty="0" err="1">
                <a:latin typeface="Calibri" panose="020F0502020204030204" pitchFamily="34" charset="0"/>
                <a:cs typeface="Calibri" panose="020F0502020204030204" pitchFamily="34" charset="0"/>
              </a:rPr>
              <a:t>KeyStore</a:t>
            </a:r>
            <a:r>
              <a:rPr lang="en-US" sz="1200" dirty="0">
                <a:latin typeface="Calibri" panose="020F0502020204030204" pitchFamily="34" charset="0"/>
                <a:cs typeface="Calibri" panose="020F0502020204030204" pitchFamily="34" charset="0"/>
              </a:rPr>
              <a:t>.</a:t>
            </a:r>
          </a:p>
          <a:p>
            <a:pPr fontAlgn="base"/>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90E28C9E-AFDC-3345-9ED4-F0F60104F264}" type="slidenum">
              <a:rPr lang="en-US" smtClean="0"/>
              <a:t>11</a:t>
            </a:fld>
            <a:endParaRPr lang="en-US"/>
          </a:p>
        </p:txBody>
      </p:sp>
    </p:spTree>
    <p:extLst>
      <p:ext uri="{BB962C8B-B14F-4D97-AF65-F5344CB8AC3E}">
        <p14:creationId xmlns:p14="http://schemas.microsoft.com/office/powerpoint/2010/main" val="423125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E28C9E-AFDC-3345-9ED4-F0F60104F264}" type="slidenum">
              <a:rPr lang="en-US" smtClean="0"/>
              <a:t>12</a:t>
            </a:fld>
            <a:endParaRPr lang="en-US"/>
          </a:p>
        </p:txBody>
      </p:sp>
    </p:spTree>
    <p:extLst>
      <p:ext uri="{BB962C8B-B14F-4D97-AF65-F5344CB8AC3E}">
        <p14:creationId xmlns:p14="http://schemas.microsoft.com/office/powerpoint/2010/main" val="15807207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 hardening activities:</a:t>
            </a:r>
          </a:p>
          <a:p>
            <a:pPr marL="228600" indent="-228600">
              <a:buFont typeface="+mj-lt"/>
              <a:buAutoNum type="arabicPeriod"/>
            </a:pPr>
            <a:r>
              <a:rPr lang="en-US" dirty="0"/>
              <a:t>Perform database hardening activities.</a:t>
            </a:r>
          </a:p>
          <a:p>
            <a:pPr marL="228600" indent="-228600">
              <a:buFont typeface="+mj-lt"/>
              <a:buAutoNum type="arabicPeriod"/>
            </a:pPr>
            <a:r>
              <a:rPr lang="en-US" dirty="0"/>
              <a:t>.</a:t>
            </a:r>
          </a:p>
          <a:p>
            <a:pPr marL="228600" indent="-228600">
              <a:buFont typeface="+mj-lt"/>
              <a:buAutoNum type="arabicPeriod"/>
            </a:pPr>
            <a:r>
              <a:rPr lang="en-US" dirty="0"/>
              <a:t>Configure appropriate file system permissions for critical database files</a:t>
            </a:r>
          </a:p>
          <a:p>
            <a:pPr marL="228600" indent="-228600">
              <a:buFont typeface="+mj-lt"/>
              <a:buAutoNum type="arabicPeriod"/>
            </a:pPr>
            <a:r>
              <a:rPr lang="en-US" dirty="0"/>
              <a:t>Ensure passwords are not stored in global configuration files</a:t>
            </a:r>
          </a:p>
          <a:p>
            <a:pPr marL="228600" indent="-228600">
              <a:buFont typeface="+mj-lt"/>
              <a:buAutoNum type="arabicPeriod"/>
            </a:pPr>
            <a:r>
              <a:rPr lang="en-US" dirty="0"/>
              <a:t>Ensure local authentication bypass is not enabled for any database instance</a:t>
            </a:r>
          </a:p>
          <a:p>
            <a:pPr marL="228600" indent="-228600">
              <a:buFont typeface="+mj-lt"/>
              <a:buAutoNum type="arabicPeriod"/>
            </a:pPr>
            <a:r>
              <a:rPr lang="en-US" dirty="0"/>
              <a:t>Disable server side scripting</a:t>
            </a:r>
          </a:p>
          <a:p>
            <a:pPr marL="228600" indent="-228600">
              <a:buFont typeface="+mj-lt"/>
              <a:buAutoNum type="arabicPeriod"/>
            </a:pPr>
            <a:r>
              <a:rPr lang="en-US" dirty="0"/>
              <a:t>Install relevant patches for the databases as per change management procedures</a:t>
            </a:r>
          </a:p>
          <a:p>
            <a:pPr marL="0" indent="0">
              <a:buFont typeface="+mj-lt"/>
              <a:buNone/>
            </a:pPr>
            <a:endParaRPr lang="en-US" dirty="0"/>
          </a:p>
          <a:p>
            <a:pPr marL="0" indent="0">
              <a:buFont typeface="+mj-lt"/>
              <a:buNone/>
            </a:pPr>
            <a:r>
              <a:rPr lang="en-US" dirty="0"/>
              <a:t>Additional</a:t>
            </a:r>
            <a:r>
              <a:rPr lang="en-US" baseline="0" dirty="0"/>
              <a:t> Activities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Calibri" panose="020F0502020204030204" pitchFamily="34" charset="0"/>
                <a:cs typeface="Calibri" panose="020F0502020204030204" pitchFamily="34" charset="0"/>
              </a:rPr>
              <a:t>Conduct a data classification exercise to identify types of data at rest within Mojaloop, where they are stored and access controls for each data type.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Calibri" panose="020F0502020204030204" pitchFamily="34" charset="0"/>
                <a:cs typeface="Calibri" panose="020F0502020204030204" pitchFamily="34" charset="0"/>
              </a:rPr>
              <a:t>Configure replication and auto failover recovery options in the event of database failure. These should be supported by relevant backups to maintain point in time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Calibri" panose="020F0502020204030204" pitchFamily="34" charset="0"/>
                <a:cs typeface="Calibri" panose="020F0502020204030204" pitchFamily="34" charset="0"/>
              </a:rPr>
              <a:t>TLS - Harness supporting databases’ publisher/subscriber (Pub/Sub) or Message Broker ability that can help in building the foundation of </a:t>
            </a:r>
            <a:r>
              <a:rPr lang="en-US" sz="1200" dirty="0" err="1">
                <a:latin typeface="Calibri" panose="020F0502020204030204" pitchFamily="34" charset="0"/>
                <a:cs typeface="Calibri" panose="020F0502020204030204" pitchFamily="34" charset="0"/>
              </a:rPr>
              <a:t>microservices</a:t>
            </a:r>
            <a:r>
              <a:rPr lang="en-US" sz="1200" dirty="0">
                <a:latin typeface="Calibri" panose="020F0502020204030204" pitchFamily="34" charset="0"/>
                <a:cs typeface="Calibri" panose="020F0502020204030204" pitchFamily="34" charset="0"/>
              </a:rPr>
              <a:t> architecture. It helps in decoupling the services and makes their communication more effective. </a:t>
            </a:r>
            <a:r>
              <a:rPr lang="en-US" sz="1200" dirty="0" err="1">
                <a:latin typeface="Calibri" panose="020F0502020204030204" pitchFamily="34" charset="0"/>
                <a:cs typeface="Calibri" panose="020F0502020204030204" pitchFamily="34" charset="0"/>
              </a:rPr>
              <a:t>Redis</a:t>
            </a:r>
            <a:r>
              <a:rPr lang="en-US" sz="1200" dirty="0">
                <a:latin typeface="Calibri" panose="020F0502020204030204" pitchFamily="34" charset="0"/>
                <a:cs typeface="Calibri" panose="020F0502020204030204" pitchFamily="34" charset="0"/>
              </a:rPr>
              <a:t> supports this design.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endParaRPr lang="en-US" dirty="0"/>
          </a:p>
          <a:p>
            <a:pPr marL="228600" indent="-228600">
              <a:buFont typeface="+mj-lt"/>
              <a:buAutoNum type="arabicPeriod"/>
            </a:pPr>
            <a:endParaRPr lang="en-US" dirty="0"/>
          </a:p>
          <a:p>
            <a:pPr marL="0" indent="0">
              <a:buFont typeface="+mj-lt"/>
              <a:buNone/>
            </a:pPr>
            <a:r>
              <a:rPr lang="en-US" dirty="0"/>
              <a:t>&lt;&lt;REDUCE</a:t>
            </a:r>
            <a:r>
              <a:rPr lang="en-US" baseline="0" dirty="0"/>
              <a:t> WORDING&gt;&gt;</a:t>
            </a:r>
            <a:endParaRPr lang="en-US" dirty="0"/>
          </a:p>
          <a:p>
            <a:endParaRPr lang="en-US" dirty="0"/>
          </a:p>
        </p:txBody>
      </p:sp>
      <p:sp>
        <p:nvSpPr>
          <p:cNvPr id="4" name="Slide Number Placeholder 3"/>
          <p:cNvSpPr>
            <a:spLocks noGrp="1"/>
          </p:cNvSpPr>
          <p:nvPr>
            <p:ph type="sldNum" sz="quarter" idx="10"/>
          </p:nvPr>
        </p:nvSpPr>
        <p:spPr/>
        <p:txBody>
          <a:bodyPr/>
          <a:lstStyle/>
          <a:p>
            <a:fld id="{90E28C9E-AFDC-3345-9ED4-F0F60104F264}" type="slidenum">
              <a:rPr lang="en-US" smtClean="0"/>
              <a:t>13</a:t>
            </a:fld>
            <a:endParaRPr lang="en-US"/>
          </a:p>
        </p:txBody>
      </p:sp>
    </p:spTree>
    <p:extLst>
      <p:ext uri="{BB962C8B-B14F-4D97-AF65-F5344CB8AC3E}">
        <p14:creationId xmlns:p14="http://schemas.microsoft.com/office/powerpoint/2010/main" val="334688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Requirement section. </a:t>
            </a:r>
          </a:p>
          <a:p>
            <a:endParaRPr lang="en-US" dirty="0"/>
          </a:p>
          <a:p>
            <a:r>
              <a:rPr lang="en-US" dirty="0"/>
              <a:t>Leave out Purpose</a:t>
            </a:r>
            <a:r>
              <a:rPr lang="en-US" baseline="0" dirty="0"/>
              <a:t> due to time.</a:t>
            </a:r>
            <a:endParaRPr lang="en-US" dirty="0"/>
          </a:p>
        </p:txBody>
      </p:sp>
      <p:sp>
        <p:nvSpPr>
          <p:cNvPr id="4" name="Slide Number Placeholder 3"/>
          <p:cNvSpPr>
            <a:spLocks noGrp="1"/>
          </p:cNvSpPr>
          <p:nvPr>
            <p:ph type="sldNum" sz="quarter" idx="10"/>
          </p:nvPr>
        </p:nvSpPr>
        <p:spPr/>
        <p:txBody>
          <a:bodyPr/>
          <a:lstStyle/>
          <a:p>
            <a:fld id="{90E28C9E-AFDC-3345-9ED4-F0F60104F264}" type="slidenum">
              <a:rPr lang="en-US" smtClean="0"/>
              <a:t>14</a:t>
            </a:fld>
            <a:endParaRPr lang="en-US"/>
          </a:p>
        </p:txBody>
      </p:sp>
    </p:spTree>
    <p:extLst>
      <p:ext uri="{BB962C8B-B14F-4D97-AF65-F5344CB8AC3E}">
        <p14:creationId xmlns:p14="http://schemas.microsoft.com/office/powerpoint/2010/main" val="229570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15</a:t>
            </a:fld>
            <a:endParaRPr lang="en-US"/>
          </a:p>
        </p:txBody>
      </p:sp>
    </p:spTree>
    <p:extLst>
      <p:ext uri="{BB962C8B-B14F-4D97-AF65-F5344CB8AC3E}">
        <p14:creationId xmlns:p14="http://schemas.microsoft.com/office/powerpoint/2010/main" val="819357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16</a:t>
            </a:fld>
            <a:endParaRPr lang="en-US"/>
          </a:p>
        </p:txBody>
      </p:sp>
    </p:spTree>
    <p:extLst>
      <p:ext uri="{BB962C8B-B14F-4D97-AF65-F5344CB8AC3E}">
        <p14:creationId xmlns:p14="http://schemas.microsoft.com/office/powerpoint/2010/main" val="172875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17</a:t>
            </a:fld>
            <a:endParaRPr lang="en-US"/>
          </a:p>
        </p:txBody>
      </p:sp>
    </p:spTree>
    <p:extLst>
      <p:ext uri="{BB962C8B-B14F-4D97-AF65-F5344CB8AC3E}">
        <p14:creationId xmlns:p14="http://schemas.microsoft.com/office/powerpoint/2010/main" val="435621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min.</a:t>
            </a:r>
          </a:p>
          <a:p>
            <a:r>
              <a:rPr lang="en-US" dirty="0"/>
              <a:t>Support</a:t>
            </a:r>
          </a:p>
          <a:p>
            <a:r>
              <a:rPr lang="en-US" dirty="0"/>
              <a:t>Support</a:t>
            </a:r>
            <a:r>
              <a:rPr lang="en-US" baseline="0" dirty="0"/>
              <a:t> for FIDO</a:t>
            </a:r>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18</a:t>
            </a:fld>
            <a:endParaRPr lang="en-US"/>
          </a:p>
        </p:txBody>
      </p:sp>
    </p:spTree>
    <p:extLst>
      <p:ext uri="{BB962C8B-B14F-4D97-AF65-F5344CB8AC3E}">
        <p14:creationId xmlns:p14="http://schemas.microsoft.com/office/powerpoint/2010/main" val="2375371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19</a:t>
            </a:fld>
            <a:endParaRPr lang="en-US"/>
          </a:p>
        </p:txBody>
      </p:sp>
    </p:spTree>
    <p:extLst>
      <p:ext uri="{BB962C8B-B14F-4D97-AF65-F5344CB8AC3E}">
        <p14:creationId xmlns:p14="http://schemas.microsoft.com/office/powerpoint/2010/main" val="286998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must archive all these while keeping governance lightweight and balancing between developer usability and policy. 2 of L1 principles filters down our stream – Data privacy and ensure governance is as lightweight as possible to encourage community volunteers to contribute freely and easily.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overarching aim is to prescribe the use of certain </a:t>
            </a:r>
            <a:r>
              <a:rPr lang="en-US" sz="1200" i="1" dirty="0">
                <a:solidFill>
                  <a:srgbClr val="002060"/>
                </a:solidFill>
              </a:rPr>
              <a:t>quality/security practices and techniques delivered as guidelines </a:t>
            </a:r>
            <a:r>
              <a:rPr lang="en-US" sz="1200" dirty="0"/>
              <a:t>and in some areas, we have reference technology implementations whereas for other areas we require certain policies or standards to be adhered to and verifiable</a:t>
            </a:r>
            <a:r>
              <a:rPr lang="en-US" sz="1200" i="1" dirty="0">
                <a:solidFill>
                  <a:srgbClr val="002060"/>
                </a:solidFill>
              </a:rPr>
              <a:t>.</a:t>
            </a:r>
          </a:p>
          <a:p>
            <a:endParaRPr lang="en-US" dirty="0"/>
          </a:p>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a:t>
            </a:fld>
            <a:endParaRPr lang="en-US"/>
          </a:p>
        </p:txBody>
      </p:sp>
    </p:spTree>
    <p:extLst>
      <p:ext uri="{BB962C8B-B14F-4D97-AF65-F5344CB8AC3E}">
        <p14:creationId xmlns:p14="http://schemas.microsoft.com/office/powerpoint/2010/main" val="3482837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t>Designed so we can implement as functions become available </a:t>
            </a:r>
          </a:p>
          <a:p>
            <a:r>
              <a:rPr lang="en-GB" sz="2000" dirty="0"/>
              <a:t>Enables us to do concurrent development</a:t>
            </a:r>
          </a:p>
          <a:p>
            <a:pPr marL="457200" lvl="1" indent="0">
              <a:buFont typeface="+mj-lt"/>
              <a:buNone/>
            </a:pPr>
            <a:endParaRPr lang="en-US" sz="2000" dirty="0"/>
          </a:p>
          <a:p>
            <a:pPr marL="971550" lvl="1" indent="-514350">
              <a:buFont typeface="+mj-lt"/>
              <a:buAutoNum type="arabicPeriod"/>
            </a:pPr>
            <a:r>
              <a:rPr lang="en-US" sz="2000" dirty="0"/>
              <a:t>Break use cases down into functions</a:t>
            </a:r>
          </a:p>
          <a:p>
            <a:pPr marL="971550" lvl="1" indent="-514350">
              <a:buFont typeface="+mj-lt"/>
              <a:buAutoNum type="arabicPeriod"/>
            </a:pPr>
            <a:r>
              <a:rPr lang="en-US" sz="2000" dirty="0"/>
              <a:t>Identify regional preferences for HSMs</a:t>
            </a:r>
          </a:p>
          <a:p>
            <a:pPr marL="971550" lvl="1" indent="-514350">
              <a:buFont typeface="+mj-lt"/>
              <a:buAutoNum type="arabicPeriod"/>
            </a:pPr>
            <a:r>
              <a:rPr lang="en-US" sz="2000" dirty="0"/>
              <a:t>Confirm that each identified HSM can perform the functions identified</a:t>
            </a:r>
          </a:p>
          <a:p>
            <a:pPr marL="1428750" lvl="2" indent="-514350">
              <a:buFont typeface="+mj-lt"/>
              <a:buAutoNum type="alphaLcPeriod"/>
            </a:pPr>
            <a:r>
              <a:rPr lang="en-US" sz="2000" dirty="0"/>
              <a:t>If not, engage with each HSM provider to see if this can be done</a:t>
            </a:r>
          </a:p>
          <a:p>
            <a:pPr marL="971550" lvl="1" indent="-514350">
              <a:buFont typeface="+mj-lt"/>
              <a:buAutoNum type="arabicPeriod"/>
            </a:pPr>
            <a:r>
              <a:rPr lang="en-US" sz="2000" dirty="0"/>
              <a:t>Full transaction flow</a:t>
            </a:r>
          </a:p>
          <a:p>
            <a:pPr marL="971550" lvl="1" indent="-514350">
              <a:buFont typeface="+mj-lt"/>
              <a:buAutoNum type="arabicPeriod"/>
            </a:pPr>
            <a:r>
              <a:rPr lang="en-US" sz="2000" dirty="0"/>
              <a:t>Define inter-module message API, including Mojaloop to CPM</a:t>
            </a:r>
          </a:p>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20</a:t>
            </a:fld>
            <a:endParaRPr lang="en-US"/>
          </a:p>
        </p:txBody>
      </p:sp>
    </p:spTree>
    <p:extLst>
      <p:ext uri="{BB962C8B-B14F-4D97-AF65-F5344CB8AC3E}">
        <p14:creationId xmlns:p14="http://schemas.microsoft.com/office/powerpoint/2010/main" val="3884420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84C61"/>
                </a:solidFill>
                <a:effectLst/>
                <a:latin typeface="Open Sans"/>
              </a:rPr>
              <a:t>U2F advantages</a:t>
            </a:r>
          </a:p>
          <a:p>
            <a:pPr algn="l" fontAlgn="base"/>
            <a:r>
              <a:rPr lang="en-US" b="1" i="1" dirty="0">
                <a:solidFill>
                  <a:srgbClr val="9BCA3C"/>
                </a:solidFill>
                <a:effectLst/>
                <a:latin typeface="inherit"/>
              </a:rPr>
              <a:t>Strong security</a:t>
            </a:r>
            <a:r>
              <a:rPr lang="en-US" b="0" i="0" dirty="0">
                <a:solidFill>
                  <a:srgbClr val="666666"/>
                </a:solidFill>
                <a:effectLst/>
                <a:latin typeface="HelveticaNeue"/>
              </a:rPr>
              <a:t> — </a:t>
            </a:r>
            <a:r>
              <a:rPr lang="en-US" b="0" i="0" dirty="0">
                <a:solidFill>
                  <a:srgbClr val="666666"/>
                </a:solidFill>
                <a:effectLst/>
                <a:latin typeface="inherit"/>
              </a:rPr>
              <a:t>Strong two-factor authentication using public key crypto that protects against phishing, session hijacking, man-in-the-middle, and malware attacks.</a:t>
            </a:r>
            <a:endParaRPr lang="en-US" b="0" i="0" dirty="0">
              <a:solidFill>
                <a:srgbClr val="666666"/>
              </a:solidFill>
              <a:effectLst/>
              <a:latin typeface="HelveticaNeue"/>
            </a:endParaRPr>
          </a:p>
          <a:p>
            <a:pPr algn="l" fontAlgn="base"/>
            <a:r>
              <a:rPr lang="en-US" b="1" i="1" dirty="0">
                <a:solidFill>
                  <a:srgbClr val="9BCA3C"/>
                </a:solidFill>
                <a:effectLst/>
                <a:latin typeface="inherit"/>
              </a:rPr>
              <a:t>Easy to use</a:t>
            </a:r>
            <a:r>
              <a:rPr lang="en-US" b="0" i="0" dirty="0">
                <a:solidFill>
                  <a:srgbClr val="666666"/>
                </a:solidFill>
                <a:effectLst/>
                <a:latin typeface="inherit"/>
              </a:rPr>
              <a:t> — Works out-of-the-box thanks to native support in platforms and browsers including Chrome, Opera, and Mozilla, enabling instant authentication to any number of services. No codes to type or drivers to install.</a:t>
            </a:r>
            <a:endParaRPr lang="en-US" b="0" i="0" dirty="0">
              <a:solidFill>
                <a:srgbClr val="666666"/>
              </a:solidFill>
              <a:effectLst/>
              <a:latin typeface="HelveticaNeue"/>
            </a:endParaRPr>
          </a:p>
          <a:p>
            <a:pPr algn="l" fontAlgn="base"/>
            <a:r>
              <a:rPr lang="en-US" b="1" i="1" dirty="0">
                <a:solidFill>
                  <a:srgbClr val="9BCA3C"/>
                </a:solidFill>
                <a:effectLst/>
                <a:latin typeface="inherit"/>
              </a:rPr>
              <a:t>High privacy </a:t>
            </a:r>
            <a:r>
              <a:rPr lang="en-US" b="0" i="0" dirty="0">
                <a:solidFill>
                  <a:srgbClr val="666666"/>
                </a:solidFill>
                <a:effectLst/>
                <a:latin typeface="inherit"/>
              </a:rPr>
              <a:t>— Allows users to choose, own, and control their online identity. Each user can also opt to have multiple identities, including anonymous, with no personal information associated with the identity. A U2F Security Key generates a new pair of keys for every service, and only the service stores the public key. With this approach, no secrets are shared between service providers, and an affordable U2F Security Key can support any number of services.</a:t>
            </a:r>
            <a:endParaRPr lang="en-US" b="0" i="0" dirty="0">
              <a:solidFill>
                <a:srgbClr val="666666"/>
              </a:solidFill>
              <a:effectLst/>
              <a:latin typeface="HelveticaNeue"/>
            </a:endParaRPr>
          </a:p>
          <a:p>
            <a:pPr algn="l" fontAlgn="base"/>
            <a:r>
              <a:rPr lang="en-US" b="1" i="1" dirty="0">
                <a:solidFill>
                  <a:srgbClr val="9BCA3C"/>
                </a:solidFill>
                <a:effectLst/>
                <a:latin typeface="inherit"/>
              </a:rPr>
              <a:t>Multiple choices</a:t>
            </a:r>
            <a:r>
              <a:rPr lang="en-US" b="0" i="0" dirty="0">
                <a:solidFill>
                  <a:srgbClr val="666666"/>
                </a:solidFill>
                <a:effectLst/>
                <a:latin typeface="HelveticaNeue"/>
              </a:rPr>
              <a:t> </a:t>
            </a:r>
            <a:r>
              <a:rPr lang="en-US" b="0" i="0" dirty="0">
                <a:solidFill>
                  <a:srgbClr val="666666"/>
                </a:solidFill>
                <a:effectLst/>
                <a:latin typeface="inherit"/>
              </a:rPr>
              <a:t>— Open standards provide flexibility and product choice. Designed for existing phones and computers, for many authentication modalities, and with different communication methods (USB and NFC).</a:t>
            </a:r>
            <a:endParaRPr lang="en-US" b="0" i="0" dirty="0">
              <a:solidFill>
                <a:srgbClr val="666666"/>
              </a:solidFill>
              <a:effectLst/>
              <a:latin typeface="HelveticaNeue"/>
            </a:endParaRPr>
          </a:p>
          <a:p>
            <a:pPr algn="l" fontAlgn="base"/>
            <a:r>
              <a:rPr lang="en-US" b="1" i="1" dirty="0">
                <a:solidFill>
                  <a:srgbClr val="9BCA3C"/>
                </a:solidFill>
                <a:effectLst/>
                <a:latin typeface="inherit"/>
              </a:rPr>
              <a:t>Cost-efficient</a:t>
            </a:r>
            <a:r>
              <a:rPr lang="en-US" b="0" i="0" dirty="0">
                <a:solidFill>
                  <a:srgbClr val="666666"/>
                </a:solidFill>
                <a:effectLst/>
                <a:latin typeface="HelveticaNeue"/>
              </a:rPr>
              <a:t> </a:t>
            </a:r>
            <a:r>
              <a:rPr lang="en-US" b="0" i="0" dirty="0">
                <a:solidFill>
                  <a:srgbClr val="666666"/>
                </a:solidFill>
                <a:effectLst/>
                <a:latin typeface="inherit"/>
              </a:rPr>
              <a:t>— Users can choose from a range of affordable devices online. </a:t>
            </a:r>
            <a:r>
              <a:rPr lang="en-US" b="0" i="0" dirty="0" err="1">
                <a:solidFill>
                  <a:srgbClr val="666666"/>
                </a:solidFill>
                <a:effectLst/>
                <a:latin typeface="inherit"/>
              </a:rPr>
              <a:t>Yubico</a:t>
            </a:r>
            <a:r>
              <a:rPr lang="en-US" b="0" i="0" dirty="0">
                <a:solidFill>
                  <a:srgbClr val="666666"/>
                </a:solidFill>
                <a:effectLst/>
                <a:latin typeface="inherit"/>
              </a:rPr>
              <a:t> offers free and open source server software for back-end integration through the </a:t>
            </a:r>
            <a:r>
              <a:rPr lang="en-US" b="0" i="0" u="none" strike="noStrike" dirty="0" err="1">
                <a:solidFill>
                  <a:srgbClr val="9BCA3C"/>
                </a:solidFill>
                <a:effectLst/>
                <a:latin typeface="inherit"/>
                <a:hlinkClick r:id="rId3"/>
              </a:rPr>
              <a:t>Yubico</a:t>
            </a:r>
            <a:r>
              <a:rPr lang="en-US" b="0" i="0" u="none" strike="noStrike" dirty="0">
                <a:solidFill>
                  <a:srgbClr val="9BCA3C"/>
                </a:solidFill>
                <a:effectLst/>
                <a:latin typeface="inherit"/>
                <a:hlinkClick r:id="rId3"/>
              </a:rPr>
              <a:t> Developer Program</a:t>
            </a:r>
            <a:r>
              <a:rPr lang="en-US" b="0" i="0" dirty="0">
                <a:solidFill>
                  <a:srgbClr val="666666"/>
                </a:solidFill>
                <a:effectLst/>
                <a:latin typeface="inherit"/>
              </a:rPr>
              <a:t>.</a:t>
            </a:r>
            <a:endParaRPr lang="en-US" b="0" i="0" dirty="0">
              <a:solidFill>
                <a:srgbClr val="666666"/>
              </a:solidFill>
              <a:effectLst/>
              <a:latin typeface="HelveticaNeue"/>
            </a:endParaRPr>
          </a:p>
          <a:p>
            <a:pPr algn="l" fontAlgn="base"/>
            <a:r>
              <a:rPr lang="en-US" b="1" i="1" dirty="0">
                <a:solidFill>
                  <a:srgbClr val="9BCA3C"/>
                </a:solidFill>
                <a:effectLst/>
                <a:latin typeface="inherit"/>
              </a:rPr>
              <a:t>Electronic identity</a:t>
            </a:r>
            <a:r>
              <a:rPr lang="en-US" b="0" i="0" dirty="0">
                <a:solidFill>
                  <a:srgbClr val="666666"/>
                </a:solidFill>
                <a:effectLst/>
                <a:latin typeface="HelveticaNeue"/>
              </a:rPr>
              <a:t> </a:t>
            </a:r>
            <a:r>
              <a:rPr lang="en-US" b="0" i="0" dirty="0">
                <a:solidFill>
                  <a:srgbClr val="666666"/>
                </a:solidFill>
                <a:effectLst/>
                <a:latin typeface="inherit"/>
              </a:rPr>
              <a:t>— Identity proofing is offered for organizations requiring a higher level of identity assurance. Through service providers it is possible to bind your U2F Security Key to your real government issued identity.</a:t>
            </a:r>
            <a:endParaRPr lang="en-US" b="0" i="0" dirty="0">
              <a:solidFill>
                <a:srgbClr val="666666"/>
              </a:solidFill>
              <a:effectLst/>
              <a:latin typeface="HelveticaNeue"/>
            </a:endParaRPr>
          </a:p>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21</a:t>
            </a:fld>
            <a:endParaRPr lang="en-US"/>
          </a:p>
        </p:txBody>
      </p:sp>
    </p:spTree>
    <p:extLst>
      <p:ext uri="{BB962C8B-B14F-4D97-AF65-F5344CB8AC3E}">
        <p14:creationId xmlns:p14="http://schemas.microsoft.com/office/powerpoint/2010/main" val="4173691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 </a:t>
            </a:r>
            <a:r>
              <a:rPr lang="en-US" dirty="0" err="1"/>
              <a:t>Mojaloop</a:t>
            </a:r>
            <a:r>
              <a:rPr lang="en-US" dirty="0"/>
              <a:t>, </a:t>
            </a:r>
          </a:p>
          <a:p>
            <a:endParaRPr lang="en-US" dirty="0"/>
          </a:p>
          <a:p>
            <a:r>
              <a:rPr lang="en-US" dirty="0"/>
              <a:t>PISP, FRM (From Risk Management) and other </a:t>
            </a:r>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22</a:t>
            </a:fld>
            <a:endParaRPr lang="en-US"/>
          </a:p>
        </p:txBody>
      </p:sp>
    </p:spTree>
    <p:extLst>
      <p:ext uri="{BB962C8B-B14F-4D97-AF65-F5344CB8AC3E}">
        <p14:creationId xmlns:p14="http://schemas.microsoft.com/office/powerpoint/2010/main" val="187522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23</a:t>
            </a:fld>
            <a:endParaRPr lang="en-US"/>
          </a:p>
        </p:txBody>
      </p:sp>
    </p:spTree>
    <p:extLst>
      <p:ext uri="{BB962C8B-B14F-4D97-AF65-F5344CB8AC3E}">
        <p14:creationId xmlns:p14="http://schemas.microsoft.com/office/powerpoint/2010/main" val="245793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24</a:t>
            </a:fld>
            <a:endParaRPr lang="en-US"/>
          </a:p>
        </p:txBody>
      </p:sp>
    </p:spTree>
    <p:extLst>
      <p:ext uri="{BB962C8B-B14F-4D97-AF65-F5344CB8AC3E}">
        <p14:creationId xmlns:p14="http://schemas.microsoft.com/office/powerpoint/2010/main" val="2131270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25</a:t>
            </a:fld>
            <a:endParaRPr lang="en-US"/>
          </a:p>
        </p:txBody>
      </p:sp>
    </p:spTree>
    <p:extLst>
      <p:ext uri="{BB962C8B-B14F-4D97-AF65-F5344CB8AC3E}">
        <p14:creationId xmlns:p14="http://schemas.microsoft.com/office/powerpoint/2010/main" val="717389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Gap analysis by the CSQ core team </a:t>
            </a:r>
          </a:p>
          <a:p>
            <a:pPr marL="171450" indent="-171450">
              <a:buFont typeface="Arial" panose="020B0604020202020204" pitchFamily="34" charset="0"/>
              <a:buChar char="•"/>
            </a:pPr>
            <a:r>
              <a:rPr lang="en-ZA" dirty="0"/>
              <a:t>Standard baselines</a:t>
            </a:r>
          </a:p>
          <a:p>
            <a:pPr marL="171450" indent="-171450">
              <a:buFont typeface="Arial" panose="020B0604020202020204" pitchFamily="34" charset="0"/>
              <a:buChar char="•"/>
            </a:pPr>
            <a:r>
              <a:rPr lang="en-ZA" dirty="0"/>
              <a:t>Risk and threat assessments</a:t>
            </a:r>
          </a:p>
          <a:p>
            <a:pPr marL="171450" indent="-171450">
              <a:buFont typeface="Arial" panose="020B0604020202020204" pitchFamily="34" charset="0"/>
              <a:buChar char="•"/>
            </a:pPr>
            <a:r>
              <a:rPr lang="en-ZA" dirty="0"/>
              <a:t>New functionality additions</a:t>
            </a:r>
          </a:p>
        </p:txBody>
      </p:sp>
      <p:sp>
        <p:nvSpPr>
          <p:cNvPr id="4" name="Slide Number Placeholder 3"/>
          <p:cNvSpPr>
            <a:spLocks noGrp="1"/>
          </p:cNvSpPr>
          <p:nvPr>
            <p:ph type="sldNum" sz="quarter" idx="5"/>
          </p:nvPr>
        </p:nvSpPr>
        <p:spPr/>
        <p:txBody>
          <a:bodyPr/>
          <a:lstStyle/>
          <a:p>
            <a:fld id="{90E28C9E-AFDC-3345-9ED4-F0F60104F264}" type="slidenum">
              <a:rPr lang="en-US" smtClean="0"/>
              <a:t>3</a:t>
            </a:fld>
            <a:endParaRPr lang="en-US"/>
          </a:p>
        </p:txBody>
      </p:sp>
    </p:spTree>
    <p:extLst>
      <p:ext uri="{BB962C8B-B14F-4D97-AF65-F5344CB8AC3E}">
        <p14:creationId xmlns:p14="http://schemas.microsoft.com/office/powerpoint/2010/main" val="3482837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4</a:t>
            </a:fld>
            <a:endParaRPr lang="en-US"/>
          </a:p>
        </p:txBody>
      </p:sp>
    </p:spTree>
    <p:extLst>
      <p:ext uri="{BB962C8B-B14F-4D97-AF65-F5344CB8AC3E}">
        <p14:creationId xmlns:p14="http://schemas.microsoft.com/office/powerpoint/2010/main" val="3884972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5</a:t>
            </a:fld>
            <a:endParaRPr lang="en-US"/>
          </a:p>
        </p:txBody>
      </p:sp>
    </p:spTree>
    <p:extLst>
      <p:ext uri="{BB962C8B-B14F-4D97-AF65-F5344CB8AC3E}">
        <p14:creationId xmlns:p14="http://schemas.microsoft.com/office/powerpoint/2010/main" val="1532860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i="1" dirty="0">
                <a:solidFill>
                  <a:srgbClr val="002060"/>
                </a:solidFill>
                <a:latin typeface="Calibri" panose="020F0502020204030204" pitchFamily="34" charset="0"/>
                <a:cs typeface="Calibri" panose="020F0502020204030204" pitchFamily="34" charset="0"/>
              </a:rPr>
              <a:t>Lewis</a:t>
            </a:r>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6</a:t>
            </a:fld>
            <a:endParaRPr lang="en-US"/>
          </a:p>
        </p:txBody>
      </p:sp>
    </p:spTree>
    <p:extLst>
      <p:ext uri="{BB962C8B-B14F-4D97-AF65-F5344CB8AC3E}">
        <p14:creationId xmlns:p14="http://schemas.microsoft.com/office/powerpoint/2010/main" val="1928060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 lot has </a:t>
            </a:r>
          </a:p>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7</a:t>
            </a:fld>
            <a:endParaRPr lang="en-US"/>
          </a:p>
        </p:txBody>
      </p:sp>
    </p:spTree>
    <p:extLst>
      <p:ext uri="{BB962C8B-B14F-4D97-AF65-F5344CB8AC3E}">
        <p14:creationId xmlns:p14="http://schemas.microsoft.com/office/powerpoint/2010/main" val="353317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3967530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Android</a:t>
            </a:r>
          </a:p>
          <a:p>
            <a:pPr marL="171450" indent="-171450">
              <a:buFontTx/>
              <a:buChar char="-"/>
            </a:pPr>
            <a:r>
              <a:rPr lang="en-US" sz="1200" b="0" i="0" kern="1200" dirty="0">
                <a:solidFill>
                  <a:schemeClr val="tx1"/>
                </a:solidFill>
                <a:effectLst/>
                <a:latin typeface="+mn-lt"/>
                <a:ea typeface="+mn-ea"/>
                <a:cs typeface="+mn-cs"/>
              </a:rPr>
              <a:t>. </a:t>
            </a:r>
          </a:p>
          <a:p>
            <a:pPr marL="171450" indent="-171450">
              <a:buFontTx/>
              <a:buChar char="-"/>
            </a:pPr>
            <a:endParaRPr lang="en-US" sz="1200" b="0" i="0" kern="1200" dirty="0">
              <a:solidFill>
                <a:schemeClr val="tx1"/>
              </a:solidFill>
              <a:effectLst/>
              <a:latin typeface="+mn-lt"/>
              <a:ea typeface="+mn-ea"/>
              <a:cs typeface="+mn-cs"/>
            </a:endParaRPr>
          </a:p>
          <a:p>
            <a:pPr marL="742950" indent="-742950" fontAlgn="t">
              <a:lnSpc>
                <a:spcPct val="107000"/>
              </a:lnSpc>
              <a:spcAft>
                <a:spcPts val="800"/>
              </a:spcAft>
              <a:buFont typeface="+mj-lt"/>
              <a:buAutoNum type="arabicPeriod"/>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Stories </a:t>
            </a:r>
            <a:r>
              <a:rPr lang="en-ZA" sz="3200" dirty="0">
                <a:latin typeface="Calibri" panose="020F0502020204030204" pitchFamily="34" charset="0"/>
                <a:ea typeface="Calibri" panose="020F0502020204030204" pitchFamily="34" charset="0"/>
                <a:cs typeface="Times New Roman" panose="02020603050405020304" pitchFamily="18" charset="0"/>
              </a:rPr>
              <a:t>- </a:t>
            </a:r>
            <a:r>
              <a:rPr lang="en-ZA" sz="3200" dirty="0">
                <a:latin typeface="Calibri" panose="020F0502020204030204" pitchFamily="34" charset="0"/>
                <a:ea typeface="Calibri" panose="020F0502020204030204" pitchFamily="34" charset="0"/>
                <a:cs typeface="Times New Roman" panose="02020603050405020304" pitchFamily="18" charset="0"/>
                <a:hlinkClick r:id="rId3"/>
              </a:rPr>
              <a:t>IOS Devices</a:t>
            </a:r>
            <a:r>
              <a:rPr lang="en-ZA" sz="3200" dirty="0">
                <a:latin typeface="Calibri" panose="020F0502020204030204" pitchFamily="34" charset="0"/>
                <a:ea typeface="Calibri" panose="020F0502020204030204" pitchFamily="34" charset="0"/>
                <a:cs typeface="Times New Roman" panose="02020603050405020304" pitchFamily="18" charset="0"/>
              </a:rPr>
              <a:t> and </a:t>
            </a:r>
            <a:r>
              <a:rPr lang="en-ZA" sz="3200" dirty="0">
                <a:latin typeface="Calibri" panose="020F0502020204030204" pitchFamily="34" charset="0"/>
                <a:ea typeface="Calibri" panose="020F0502020204030204" pitchFamily="34" charset="0"/>
                <a:cs typeface="Times New Roman" panose="02020603050405020304" pitchFamily="18" charset="0"/>
                <a:hlinkClick r:id="rId4"/>
              </a:rPr>
              <a:t>Android Devices</a:t>
            </a:r>
            <a:r>
              <a:rPr lang="en-ZA" sz="3200" dirty="0">
                <a:latin typeface="Calibri" panose="020F0502020204030204" pitchFamily="34" charset="0"/>
                <a:ea typeface="Calibri" panose="020F0502020204030204" pitchFamily="34" charset="0"/>
                <a:cs typeface="Times New Roman" panose="02020603050405020304" pitchFamily="18" charset="0"/>
              </a:rPr>
              <a:t> </a:t>
            </a:r>
          </a:p>
          <a:p>
            <a:pPr lvl="2" fontAlgn="t">
              <a:lnSpc>
                <a:spcPct val="107000"/>
              </a:lnSpc>
              <a:spcAft>
                <a:spcPts val="800"/>
              </a:spcAft>
            </a:pPr>
            <a:r>
              <a:rPr lang="en-ZA" sz="3200" u="sng" dirty="0">
                <a:latin typeface="Calibri" panose="020F0502020204030204" pitchFamily="34" charset="0"/>
                <a:ea typeface="Calibri" panose="020F0502020204030204" pitchFamily="34" charset="0"/>
                <a:cs typeface="Times New Roman" panose="02020603050405020304" pitchFamily="18" charset="0"/>
              </a:rPr>
              <a:t>Completed:</a:t>
            </a:r>
            <a:endParaRPr lang="en-ZA" sz="3200" dirty="0">
              <a:latin typeface="Calibri" panose="020F0502020204030204" pitchFamily="34" charset="0"/>
              <a:ea typeface="Calibri" panose="020F0502020204030204" pitchFamily="34" charset="0"/>
              <a:cs typeface="Times New Roman" panose="02020603050405020304" pitchFamily="18" charset="0"/>
            </a:endParaRP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Detailed review of Android </a:t>
            </a:r>
            <a:r>
              <a:rPr lang="en-ZA" sz="3200" dirty="0" err="1">
                <a:latin typeface="Calibri" panose="020F0502020204030204" pitchFamily="34" charset="0"/>
                <a:ea typeface="Calibri" panose="020F0502020204030204" pitchFamily="34" charset="0"/>
                <a:cs typeface="Times New Roman" panose="02020603050405020304" pitchFamily="18" charset="0"/>
              </a:rPr>
              <a:t>keystore</a:t>
            </a:r>
            <a:r>
              <a:rPr lang="en-ZA" sz="3200" dirty="0">
                <a:latin typeface="Calibri" panose="020F0502020204030204" pitchFamily="34" charset="0"/>
                <a:ea typeface="Calibri" panose="020F0502020204030204" pitchFamily="34" charset="0"/>
                <a:cs typeface="Times New Roman" panose="02020603050405020304" pitchFamily="18" charset="0"/>
              </a:rPr>
              <a:t> security</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Detailed review of IOS </a:t>
            </a:r>
            <a:r>
              <a:rPr lang="en-ZA" sz="3200" dirty="0" err="1">
                <a:latin typeface="Calibri" panose="020F0502020204030204" pitchFamily="34" charset="0"/>
                <a:ea typeface="Calibri" panose="020F0502020204030204" pitchFamily="34" charset="0"/>
                <a:cs typeface="Times New Roman" panose="02020603050405020304" pitchFamily="18" charset="0"/>
              </a:rPr>
              <a:t>Keystore</a:t>
            </a:r>
            <a:r>
              <a:rPr lang="en-ZA" sz="3200" dirty="0">
                <a:latin typeface="Calibri" panose="020F0502020204030204" pitchFamily="34" charset="0"/>
                <a:ea typeface="Calibri" panose="020F0502020204030204" pitchFamily="34" charset="0"/>
                <a:cs typeface="Times New Roman" panose="02020603050405020304" pitchFamily="18" charset="0"/>
              </a:rPr>
              <a:t> security</a:t>
            </a:r>
          </a:p>
          <a:p>
            <a:pPr marL="1485900" lvl="2" indent="-571500" fontAlgn="t">
              <a:lnSpc>
                <a:spcPct val="107000"/>
              </a:lnSpc>
              <a:spcAft>
                <a:spcPts val="800"/>
              </a:spcAft>
              <a:buFont typeface="Arial" panose="020B0604020202020204" pitchFamily="34" charset="0"/>
              <a:buChar char="•"/>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Analysed FIDO key storage using Android and IOS </a:t>
            </a:r>
            <a:r>
              <a:rPr lang="en-ZA" sz="3200" b="0" i="0" u="none" strike="noStrike" dirty="0" err="1">
                <a:effectLst/>
                <a:latin typeface="Calibri" panose="020F0502020204030204" pitchFamily="34" charset="0"/>
                <a:ea typeface="Calibri" panose="020F0502020204030204" pitchFamily="34" charset="0"/>
                <a:cs typeface="Times New Roman" panose="02020603050405020304" pitchFamily="18" charset="0"/>
              </a:rPr>
              <a:t>keystore</a:t>
            </a: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 for possible threat modes and recommendations</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Key focus areas were: </a:t>
            </a:r>
          </a:p>
          <a:p>
            <a:pPr marL="1943100" lvl="3" indent="-571500" fontAlgn="t">
              <a:lnSpc>
                <a:spcPct val="107000"/>
              </a:lnSpc>
              <a:spcAft>
                <a:spcPts val="800"/>
              </a:spcAft>
              <a:buFont typeface="Arial" panose="020B0604020202020204" pitchFamily="34" charset="0"/>
              <a:buChar char="•"/>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Device Security | Application Security | Data Security | Network Security</a:t>
            </a:r>
          </a:p>
          <a:p>
            <a:pPr lvl="2" fontAlgn="t">
              <a:lnSpc>
                <a:spcPct val="107000"/>
              </a:lnSpc>
              <a:spcAft>
                <a:spcPts val="800"/>
              </a:spcAft>
            </a:pPr>
            <a:r>
              <a:rPr lang="en-ZA" sz="3200" b="0" i="0" u="sng" strike="noStrike" dirty="0">
                <a:effectLst/>
                <a:latin typeface="Calibri" panose="020F0502020204030204" pitchFamily="34" charset="0"/>
                <a:ea typeface="Calibri" panose="020F0502020204030204" pitchFamily="34" charset="0"/>
                <a:cs typeface="Times New Roman" panose="02020603050405020304" pitchFamily="18" charset="0"/>
              </a:rPr>
              <a:t>Key findings:</a:t>
            </a:r>
          </a:p>
          <a:p>
            <a:pPr marL="1371600" lvl="2" indent="-4572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IOS and Android (version 7+) are FIDO level 2 certified. </a:t>
            </a:r>
          </a:p>
          <a:p>
            <a:pPr marL="1371600" lvl="2" indent="-457200" fontAlgn="t">
              <a:lnSpc>
                <a:spcPct val="107000"/>
              </a:lnSpc>
              <a:spcAft>
                <a:spcPts val="800"/>
              </a:spcAft>
              <a:buFont typeface="Arial" panose="020B0604020202020204" pitchFamily="34" charset="0"/>
              <a:buChar char="•"/>
            </a:pPr>
            <a:r>
              <a:rPr lang="en-ZA" sz="3200" dirty="0" err="1">
                <a:latin typeface="Calibri" panose="020F0502020204030204" pitchFamily="34" charset="0"/>
                <a:ea typeface="Calibri" panose="020F0502020204030204" pitchFamily="34" charset="0"/>
                <a:cs typeface="Times New Roman" panose="02020603050405020304" pitchFamily="18" charset="0"/>
              </a:rPr>
              <a:t>Approx</a:t>
            </a:r>
            <a:r>
              <a:rPr lang="en-ZA" sz="3200" dirty="0">
                <a:latin typeface="Calibri" panose="020F0502020204030204" pitchFamily="34" charset="0"/>
                <a:ea typeface="Calibri" panose="020F0502020204030204" pitchFamily="34" charset="0"/>
                <a:cs typeface="Times New Roman" panose="02020603050405020304" pitchFamily="18" charset="0"/>
              </a:rPr>
              <a:t> 78% of all android devices run version 7+ (</a:t>
            </a:r>
            <a:r>
              <a:rPr lang="en-ZA" sz="3200" dirty="0" err="1">
                <a:latin typeface="Calibri" panose="020F0502020204030204" pitchFamily="34" charset="0"/>
                <a:ea typeface="Calibri" panose="020F0502020204030204" pitchFamily="34" charset="0"/>
                <a:cs typeface="Times New Roman" panose="02020603050405020304" pitchFamily="18" charset="0"/>
                <a:hlinkClick r:id="rId5"/>
              </a:rPr>
              <a:t>statistica</a:t>
            </a:r>
            <a:r>
              <a:rPr lang="en-ZA" sz="3200" dirty="0">
                <a:latin typeface="Calibri" panose="020F0502020204030204" pitchFamily="34" charset="0"/>
                <a:ea typeface="Calibri" panose="020F0502020204030204" pitchFamily="34" charset="0"/>
                <a:cs typeface="Times New Roman" panose="02020603050405020304" pitchFamily="18" charset="0"/>
                <a:hlinkClick r:id="rId5"/>
              </a:rPr>
              <a:t> source</a:t>
            </a:r>
            <a:r>
              <a:rPr lang="en-ZA" sz="3200" dirty="0">
                <a:latin typeface="Calibri" panose="020F0502020204030204" pitchFamily="34" charset="0"/>
                <a:ea typeface="Calibri" panose="020F0502020204030204" pitchFamily="34" charset="0"/>
                <a:cs typeface="Times New Roman" panose="02020603050405020304" pitchFamily="18" charset="0"/>
              </a:rPr>
              <a:t>)</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The devices stand in as security keys themselves when users authenticate. This allows users to authenticate with biometrics instead of relying on a separate security key.</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A FIDO server is required to authenticate any FIDO registration or authentication requests. We need to identify where this will sit in overall architecture.</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For devices without a fingerprint sensor, Android will allow you to use other methods, like a PIN or swipe pattern that you use to unlock your phone, to authenticate.</a:t>
            </a:r>
          </a:p>
          <a:p>
            <a:pPr marL="1371600" lvl="2" indent="-457200" fontAlgn="t">
              <a:lnSpc>
                <a:spcPct val="107000"/>
              </a:lnSpc>
              <a:spcAft>
                <a:spcPts val="800"/>
              </a:spcAft>
              <a:buFont typeface="Arial" panose="020B0604020202020204" pitchFamily="34" charset="0"/>
              <a:buChar char="•"/>
            </a:pPr>
            <a:r>
              <a:rPr lang="en-US" sz="3200" b="0" i="0" strike="noStrike" dirty="0">
                <a:effectLst/>
                <a:latin typeface="Calibri" panose="020F0502020204030204" pitchFamily="34" charset="0"/>
                <a:ea typeface="Calibri" panose="020F0502020204030204" pitchFamily="34" charset="0"/>
                <a:cs typeface="Times New Roman" panose="02020603050405020304" pitchFamily="18" charset="0"/>
              </a:rPr>
              <a:t>There is a setup required to enable the phone’s FIDO security key. This may have operational overheads i.e. user education, lost device etc.</a:t>
            </a:r>
            <a:endParaRPr lang="en-ZA" sz="3200" b="0" i="0" strike="noStrike"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ZA" dirty="0"/>
          </a:p>
        </p:txBody>
      </p:sp>
      <p:sp>
        <p:nvSpPr>
          <p:cNvPr id="4" name="Slide Number Placeholder 3"/>
          <p:cNvSpPr>
            <a:spLocks noGrp="1"/>
          </p:cNvSpPr>
          <p:nvPr>
            <p:ph type="sldNum" sz="quarter" idx="5"/>
          </p:nvPr>
        </p:nvSpPr>
        <p:spPr/>
        <p:txBody>
          <a:bodyPr/>
          <a:lstStyle/>
          <a:p>
            <a:fld id="{90E28C9E-AFDC-3345-9ED4-F0F60104F264}" type="slidenum">
              <a:rPr lang="en-US" smtClean="0"/>
              <a:t>9</a:t>
            </a:fld>
            <a:endParaRPr lang="en-US"/>
          </a:p>
        </p:txBody>
      </p:sp>
    </p:spTree>
    <p:extLst>
      <p:ext uri="{BB962C8B-B14F-4D97-AF65-F5344CB8AC3E}">
        <p14:creationId xmlns:p14="http://schemas.microsoft.com/office/powerpoint/2010/main" val="22032087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0" name="Graphic 9">
            <a:extLst>
              <a:ext uri="{FF2B5EF4-FFF2-40B4-BE49-F238E27FC236}">
                <a16:creationId xmlns:a16="http://schemas.microsoft.com/office/drawing/2014/main" id="{DE0A9A71-07CD-1F41-BF33-CF2369394E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95847" y="1224115"/>
            <a:ext cx="6612396" cy="1755673"/>
          </a:xfrm>
          <a:prstGeom prst="rect">
            <a:avLst/>
          </a:prstGeom>
        </p:spPr>
      </p:pic>
      <p:pic>
        <p:nvPicPr>
          <p:cNvPr id="12" name="Picture 11" descr="A picture containing cable, necklace, knot&#10;&#10;Description automatically generated">
            <a:extLst>
              <a:ext uri="{FF2B5EF4-FFF2-40B4-BE49-F238E27FC236}">
                <a16:creationId xmlns:a16="http://schemas.microsoft.com/office/drawing/2014/main" id="{460C1D56-F2C1-7740-9150-DF25E2A37B58}"/>
              </a:ext>
            </a:extLst>
          </p:cNvPr>
          <p:cNvPicPr>
            <a:picLocks noChangeAspect="1"/>
          </p:cNvPicPr>
          <p:nvPr userDrawn="1"/>
        </p:nvPicPr>
        <p:blipFill>
          <a:blip r:embed="rId4">
            <a:alphaModFix amt="28000"/>
          </a:blip>
          <a:stretch>
            <a:fillRect/>
          </a:stretch>
        </p:blipFill>
        <p:spPr>
          <a:xfrm rot="16501011">
            <a:off x="19097665" y="7495832"/>
            <a:ext cx="5031755" cy="5031755"/>
          </a:xfrm>
          <a:prstGeom prst="rect">
            <a:avLst/>
          </a:prstGeom>
          <a:ln w="57150">
            <a:noFill/>
          </a:ln>
        </p:spPr>
      </p:pic>
      <p:pic>
        <p:nvPicPr>
          <p:cNvPr id="13" name="Picture 12" descr="A picture containing cable, necklace, knot&#10;&#10;Description automatically generated">
            <a:extLst>
              <a:ext uri="{FF2B5EF4-FFF2-40B4-BE49-F238E27FC236}">
                <a16:creationId xmlns:a16="http://schemas.microsoft.com/office/drawing/2014/main" id="{18835418-AAB3-834D-87EB-0B74B7432883}"/>
              </a:ext>
            </a:extLst>
          </p:cNvPr>
          <p:cNvPicPr>
            <a:picLocks noChangeAspect="1"/>
          </p:cNvPicPr>
          <p:nvPr userDrawn="1"/>
        </p:nvPicPr>
        <p:blipFill>
          <a:blip r:embed="rId4">
            <a:alphaModFix amt="28000"/>
          </a:blip>
          <a:stretch>
            <a:fillRect/>
          </a:stretch>
        </p:blipFill>
        <p:spPr>
          <a:xfrm rot="16501011">
            <a:off x="12290465" y="2043298"/>
            <a:ext cx="5031755" cy="5031755"/>
          </a:xfrm>
          <a:prstGeom prst="rect">
            <a:avLst/>
          </a:prstGeom>
          <a:ln w="57150">
            <a:noFill/>
          </a:ln>
        </p:spPr>
      </p:pic>
      <p:pic>
        <p:nvPicPr>
          <p:cNvPr id="14" name="Picture 13" descr="A picture containing cable, necklace, knot&#10;&#10;Description automatically generated">
            <a:extLst>
              <a:ext uri="{FF2B5EF4-FFF2-40B4-BE49-F238E27FC236}">
                <a16:creationId xmlns:a16="http://schemas.microsoft.com/office/drawing/2014/main" id="{B521E106-8648-8741-A7AD-70A8F3AE0BB8}"/>
              </a:ext>
            </a:extLst>
          </p:cNvPr>
          <p:cNvPicPr>
            <a:picLocks noChangeAspect="1"/>
          </p:cNvPicPr>
          <p:nvPr userDrawn="1"/>
        </p:nvPicPr>
        <p:blipFill>
          <a:blip r:embed="rId4">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9179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CB14EC90-E499-7F40-A81C-63D0DD2592C7}"/>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0" name="Graphic 9">
            <a:extLst>
              <a:ext uri="{FF2B5EF4-FFF2-40B4-BE49-F238E27FC236}">
                <a16:creationId xmlns:a16="http://schemas.microsoft.com/office/drawing/2014/main" id="{DE0A9A71-07CD-1F41-BF33-CF2369394E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95847" y="1224115"/>
            <a:ext cx="6612396" cy="1755673"/>
          </a:xfrm>
          <a:prstGeom prst="rect">
            <a:avLst/>
          </a:prstGeom>
        </p:spPr>
      </p:pic>
      <p:pic>
        <p:nvPicPr>
          <p:cNvPr id="12" name="Picture 11" descr="A picture containing cable, necklace, knot&#10;&#10;Description automatically generated">
            <a:extLst>
              <a:ext uri="{FF2B5EF4-FFF2-40B4-BE49-F238E27FC236}">
                <a16:creationId xmlns:a16="http://schemas.microsoft.com/office/drawing/2014/main" id="{460C1D56-F2C1-7740-9150-DF25E2A37B58}"/>
              </a:ext>
            </a:extLst>
          </p:cNvPr>
          <p:cNvPicPr>
            <a:picLocks noChangeAspect="1"/>
          </p:cNvPicPr>
          <p:nvPr userDrawn="1"/>
        </p:nvPicPr>
        <p:blipFill>
          <a:blip r:embed="rId5">
            <a:alphaModFix amt="28000"/>
          </a:blip>
          <a:stretch>
            <a:fillRect/>
          </a:stretch>
        </p:blipFill>
        <p:spPr>
          <a:xfrm rot="16501011">
            <a:off x="19097665" y="7495832"/>
            <a:ext cx="5031755" cy="5031755"/>
          </a:xfrm>
          <a:prstGeom prst="rect">
            <a:avLst/>
          </a:prstGeom>
          <a:ln w="57150">
            <a:noFill/>
          </a:ln>
        </p:spPr>
      </p:pic>
      <p:pic>
        <p:nvPicPr>
          <p:cNvPr id="13" name="Picture 12" descr="A picture containing cable, necklace, knot&#10;&#10;Description automatically generated">
            <a:extLst>
              <a:ext uri="{FF2B5EF4-FFF2-40B4-BE49-F238E27FC236}">
                <a16:creationId xmlns:a16="http://schemas.microsoft.com/office/drawing/2014/main" id="{18835418-AAB3-834D-87EB-0B74B7432883}"/>
              </a:ext>
            </a:extLst>
          </p:cNvPr>
          <p:cNvPicPr>
            <a:picLocks noChangeAspect="1"/>
          </p:cNvPicPr>
          <p:nvPr userDrawn="1"/>
        </p:nvPicPr>
        <p:blipFill>
          <a:blip r:embed="rId5">
            <a:alphaModFix amt="28000"/>
          </a:blip>
          <a:stretch>
            <a:fillRect/>
          </a:stretch>
        </p:blipFill>
        <p:spPr>
          <a:xfrm rot="16501011">
            <a:off x="12290465" y="2043298"/>
            <a:ext cx="5031755" cy="5031755"/>
          </a:xfrm>
          <a:prstGeom prst="rect">
            <a:avLst/>
          </a:prstGeom>
          <a:ln w="57150">
            <a:noFill/>
          </a:ln>
        </p:spPr>
      </p:pic>
      <p:pic>
        <p:nvPicPr>
          <p:cNvPr id="14" name="Picture 13" descr="A picture containing cable, necklace, knot&#10;&#10;Description automatically generated">
            <a:extLst>
              <a:ext uri="{FF2B5EF4-FFF2-40B4-BE49-F238E27FC236}">
                <a16:creationId xmlns:a16="http://schemas.microsoft.com/office/drawing/2014/main" id="{B521E106-8648-8741-A7AD-70A8F3AE0BB8}"/>
              </a:ext>
            </a:extLst>
          </p:cNvPr>
          <p:cNvPicPr>
            <a:picLocks noChangeAspect="1"/>
          </p:cNvPicPr>
          <p:nvPr userDrawn="1"/>
        </p:nvPicPr>
        <p:blipFill>
          <a:blip r:embed="rId5">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62D33483-5DC1-4919-B94C-777794C8A760}"/>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3503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B51FDB6C-806C-4135-BCBC-52AC466F483A}"/>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26080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34622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28897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16544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dirty="0"/>
          </a:p>
        </p:txBody>
      </p:sp>
      <p:pic>
        <p:nvPicPr>
          <p:cNvPr id="9" name="Graphic 8">
            <a:extLst>
              <a:ext uri="{FF2B5EF4-FFF2-40B4-BE49-F238E27FC236}">
                <a16:creationId xmlns:a16="http://schemas.microsoft.com/office/drawing/2014/main" id="{759802E9-285F-8F43-B76C-6EF8FC067CAC}"/>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1676618" y="12727286"/>
            <a:ext cx="2317605" cy="615353"/>
          </a:xfrm>
          <a:prstGeom prst="rect">
            <a:avLst/>
          </a:prstGeom>
        </p:spPr>
      </p:pic>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63" r:id="rId5"/>
    <p:sldLayoutId id="2147483669" r:id="rId6"/>
    <p:sldLayoutId id="2147483664" r:id="rId7"/>
    <p:sldLayoutId id="2147483665" r:id="rId8"/>
    <p:sldLayoutId id="2147483666" r:id="rId9"/>
    <p:sldLayoutId id="2147483667" r:id="rId10"/>
  </p:sldLayoutIdLst>
  <p:hf hdr="0" ftr="0" dt="0"/>
  <p:txStyles>
    <p:titleStyle>
      <a:lvl1pPr algn="l" defTabSz="1828800" rtl="0" eaLnBrk="1" latinLnBrk="0" hangingPunct="1">
        <a:lnSpc>
          <a:spcPct val="90000"/>
        </a:lnSpc>
        <a:spcBef>
          <a:spcPct val="0"/>
        </a:spcBef>
        <a:buNone/>
        <a:defRPr sz="8800" b="1" kern="1200">
          <a:solidFill>
            <a:srgbClr val="005A83"/>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jaloop/project/issues/1785"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fidoalliance.org/fido2-graphic-v2-2/"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statista.com/statistics/271774/share-of-android-platforms-on-mobile-devices-with-android-os/"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40E0-9BA0-4725-A6B7-BB7C66F80F01}"/>
              </a:ext>
            </a:extLst>
          </p:cNvPr>
          <p:cNvSpPr>
            <a:spLocks noGrp="1"/>
          </p:cNvSpPr>
          <p:nvPr>
            <p:ph type="ctrTitle"/>
          </p:nvPr>
        </p:nvSpPr>
        <p:spPr>
          <a:xfrm>
            <a:off x="1656091" y="6086810"/>
            <a:ext cx="21775410" cy="4519609"/>
          </a:xfrm>
        </p:spPr>
        <p:txBody>
          <a:bodyPr anchor="ctr">
            <a:noAutofit/>
          </a:bodyPr>
          <a:lstStyle/>
          <a:p>
            <a:pPr>
              <a:spcBef>
                <a:spcPts val="800"/>
              </a:spcBef>
              <a:buClr>
                <a:schemeClr val="bg1"/>
              </a:buClr>
              <a:buSzPct val="100000"/>
            </a:pPr>
            <a:r>
              <a:rPr lang="en-US" sz="5400" b="0" dirty="0"/>
              <a:t>Code Quality &amp; Security (CQS) Workstream Update</a:t>
            </a:r>
            <a:br>
              <a:rPr lang="en-US" sz="6600" b="0" dirty="0">
                <a:cs typeface="Arial"/>
              </a:rPr>
            </a:br>
            <a:br>
              <a:rPr lang="en-US" sz="6600" b="0" dirty="0"/>
            </a:br>
            <a:r>
              <a:rPr lang="en-US" sz="4400" b="0" dirty="0"/>
              <a:t>PI-12 PI Feedback Session – 27 January 2021</a:t>
            </a:r>
            <a:br>
              <a:rPr lang="en-US" sz="4800" b="0" dirty="0"/>
            </a:br>
            <a:br>
              <a:rPr lang="en-US" sz="4800" b="0" dirty="0"/>
            </a:br>
            <a:r>
              <a:rPr lang="en-US" sz="4000" b="0" dirty="0"/>
              <a:t>Presenters</a:t>
            </a:r>
            <a:br>
              <a:rPr lang="en-US" sz="4400" b="0" dirty="0"/>
            </a:br>
            <a:br>
              <a:rPr lang="en-US" sz="4800" b="0" dirty="0"/>
            </a:br>
            <a:r>
              <a:rPr lang="en-US" sz="3200" b="0" dirty="0">
                <a:solidFill>
                  <a:schemeClr val="bg1">
                    <a:lumMod val="95000"/>
                  </a:schemeClr>
                </a:solidFill>
              </a:rPr>
              <a:t>Godfrey Kutumela</a:t>
            </a:r>
            <a:br>
              <a:rPr lang="en-US" sz="3200" b="0" dirty="0">
                <a:solidFill>
                  <a:schemeClr val="bg1">
                    <a:lumMod val="95000"/>
                  </a:schemeClr>
                </a:solidFill>
              </a:rPr>
            </a:br>
            <a:r>
              <a:rPr lang="en-US" sz="3200" b="0" dirty="0">
                <a:solidFill>
                  <a:schemeClr val="bg1">
                    <a:lumMod val="95000"/>
                  </a:schemeClr>
                </a:solidFill>
              </a:rPr>
              <a:t>Lewis Daly</a:t>
            </a:r>
            <a:br>
              <a:rPr lang="en-US" sz="3200" b="0" dirty="0">
                <a:solidFill>
                  <a:schemeClr val="bg1">
                    <a:lumMod val="95000"/>
                  </a:schemeClr>
                </a:solidFill>
              </a:rPr>
            </a:br>
            <a:br>
              <a:rPr lang="en-US" sz="500" b="0" dirty="0">
                <a:solidFill>
                  <a:schemeClr val="bg1">
                    <a:lumMod val="95000"/>
                  </a:schemeClr>
                </a:solidFill>
              </a:rPr>
            </a:br>
            <a:r>
              <a:rPr lang="en-US" sz="3200" b="0" dirty="0">
                <a:solidFill>
                  <a:schemeClr val="bg1">
                    <a:lumMod val="95000"/>
                  </a:schemeClr>
                </a:solidFill>
              </a:rPr>
              <a:t>Victor Akidiva</a:t>
            </a:r>
            <a:br>
              <a:rPr lang="en-US" sz="3200" b="0" dirty="0">
                <a:solidFill>
                  <a:schemeClr val="bg1">
                    <a:lumMod val="95000"/>
                  </a:schemeClr>
                </a:solidFill>
              </a:rPr>
            </a:br>
            <a:r>
              <a:rPr lang="en-US" sz="3200" b="0" dirty="0">
                <a:solidFill>
                  <a:schemeClr val="bg1">
                    <a:lumMod val="95000"/>
                  </a:schemeClr>
                </a:solidFill>
              </a:rPr>
              <a:t>Aime Bukasa</a:t>
            </a:r>
            <a:br>
              <a:rPr lang="en-US" sz="3200" b="0" dirty="0"/>
            </a:br>
            <a:br>
              <a:rPr lang="en-US" sz="3200" b="0" dirty="0"/>
            </a:br>
            <a:r>
              <a:rPr lang="en-US" sz="3200" b="0" dirty="0">
                <a:solidFill>
                  <a:schemeClr val="bg1">
                    <a:lumMod val="85000"/>
                  </a:schemeClr>
                </a:solidFill>
              </a:rPr>
              <a:t>Support Members : Kim Walters, </a:t>
            </a:r>
            <a:r>
              <a:rPr lang="en-ZA" sz="3200" b="0" dirty="0">
                <a:solidFill>
                  <a:schemeClr val="bg1">
                    <a:lumMod val="85000"/>
                  </a:schemeClr>
                </a:solidFill>
              </a:rPr>
              <a:t>Pedro Barreto</a:t>
            </a:r>
            <a:r>
              <a:rPr lang="en-US" sz="3200" b="0" dirty="0">
                <a:solidFill>
                  <a:schemeClr val="bg1">
                    <a:lumMod val="85000"/>
                  </a:schemeClr>
                </a:solidFill>
              </a:rPr>
              <a:t>, Miguel de Barros, Sam Kummary &amp; Tom Daly</a:t>
            </a:r>
            <a:br>
              <a:rPr lang="en-US" sz="1400" dirty="0">
                <a:solidFill>
                  <a:srgbClr val="61E7F1"/>
                </a:solidFill>
              </a:rPr>
            </a:br>
            <a:endParaRPr lang="en-US" sz="6600" b="0" dirty="0">
              <a:cs typeface="Arial" panose="020B0604020202020204"/>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
        <p:nvSpPr>
          <p:cNvPr id="5" name="Title 1">
            <a:extLst>
              <a:ext uri="{FF2B5EF4-FFF2-40B4-BE49-F238E27FC236}">
                <a16:creationId xmlns:a16="http://schemas.microsoft.com/office/drawing/2014/main" id="{FA7680C5-69F6-D140-BEDD-239242DC3564}"/>
              </a:ext>
            </a:extLst>
          </p:cNvPr>
          <p:cNvSpPr txBox="1">
            <a:spLocks/>
          </p:cNvSpPr>
          <p:nvPr/>
        </p:nvSpPr>
        <p:spPr>
          <a:xfrm>
            <a:off x="1656091" y="8990714"/>
            <a:ext cx="20691684" cy="2319275"/>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2000" b="1" kern="1200">
                <a:solidFill>
                  <a:schemeClr val="bg1"/>
                </a:solidFill>
                <a:latin typeface="+mj-lt"/>
                <a:ea typeface="+mj-ea"/>
                <a:cs typeface="+mj-cs"/>
              </a:defRPr>
            </a:lvl1pPr>
          </a:lstStyle>
          <a:p>
            <a:endParaRPr lang="en-US" sz="3600" b="0" dirty="0"/>
          </a:p>
        </p:txBody>
      </p:sp>
    </p:spTree>
    <p:extLst>
      <p:ext uri="{BB962C8B-B14F-4D97-AF65-F5344CB8AC3E}">
        <p14:creationId xmlns:p14="http://schemas.microsoft.com/office/powerpoint/2010/main" val="149015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733" y="682151"/>
            <a:ext cx="21033938" cy="1821563"/>
          </a:xfrm>
        </p:spPr>
        <p:txBody>
          <a:bodyPr>
            <a:normAutofit/>
          </a:bodyPr>
          <a:lstStyle/>
          <a:p>
            <a:r>
              <a:rPr lang="en-US" sz="6000" dirty="0"/>
              <a:t>PISP Mobile App - Threat Modelling</a:t>
            </a:r>
          </a:p>
        </p:txBody>
      </p:sp>
      <p:sp>
        <p:nvSpPr>
          <p:cNvPr id="4" name="Slide Number Placeholder 3"/>
          <p:cNvSpPr>
            <a:spLocks noGrp="1"/>
          </p:cNvSpPr>
          <p:nvPr>
            <p:ph type="sldNum" sz="quarter" idx="12"/>
          </p:nvPr>
        </p:nvSpPr>
        <p:spPr/>
        <p:txBody>
          <a:bodyPr/>
          <a:lstStyle/>
          <a:p>
            <a:fld id="{20AF9D7A-5BEE-9245-944A-197F51D542D9}" type="slidenum">
              <a:rPr lang="en-US" smtClean="0"/>
              <a:t>10</a:t>
            </a:fld>
            <a:endParaRPr lang="en-US"/>
          </a:p>
        </p:txBody>
      </p:sp>
      <p:pic>
        <p:nvPicPr>
          <p:cNvPr id="3" name="Picture 2"/>
          <p:cNvPicPr>
            <a:picLocks noChangeAspect="1"/>
          </p:cNvPicPr>
          <p:nvPr/>
        </p:nvPicPr>
        <p:blipFill>
          <a:blip r:embed="rId3"/>
          <a:stretch>
            <a:fillRect/>
          </a:stretch>
        </p:blipFill>
        <p:spPr>
          <a:xfrm>
            <a:off x="1284734" y="2979732"/>
            <a:ext cx="21033937" cy="10194187"/>
          </a:xfrm>
          <a:prstGeom prst="rect">
            <a:avLst/>
          </a:prstGeom>
        </p:spPr>
      </p:pic>
    </p:spTree>
    <p:extLst>
      <p:ext uri="{BB962C8B-B14F-4D97-AF65-F5344CB8AC3E}">
        <p14:creationId xmlns:p14="http://schemas.microsoft.com/office/powerpoint/2010/main" val="4228034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7280" y="494439"/>
            <a:ext cx="21033938" cy="2651126"/>
          </a:xfrm>
        </p:spPr>
        <p:txBody>
          <a:bodyPr>
            <a:normAutofit/>
          </a:bodyPr>
          <a:lstStyle/>
          <a:p>
            <a:r>
              <a:rPr lang="en-US" sz="6000" dirty="0"/>
              <a:t>PISP App Security Enhancements (IOS / Android) </a:t>
            </a:r>
          </a:p>
        </p:txBody>
      </p:sp>
      <p:sp>
        <p:nvSpPr>
          <p:cNvPr id="3" name="Content Placeholder 2"/>
          <p:cNvSpPr>
            <a:spLocks noGrp="1"/>
          </p:cNvSpPr>
          <p:nvPr>
            <p:ph idx="1"/>
          </p:nvPr>
        </p:nvSpPr>
        <p:spPr>
          <a:xfrm>
            <a:off x="874351" y="3254792"/>
            <a:ext cx="21686149" cy="9355545"/>
          </a:xfrm>
        </p:spPr>
        <p:txBody>
          <a:bodyPr>
            <a:noAutofit/>
          </a:bodyPr>
          <a:lstStyle/>
          <a:p>
            <a:pPr marL="0" indent="0">
              <a:buNone/>
            </a:pPr>
            <a:r>
              <a:rPr lang="en-US" sz="3600" dirty="0">
                <a:latin typeface="Calibri" panose="020F0502020204030204" pitchFamily="34" charset="0"/>
                <a:cs typeface="Calibri" panose="020F0502020204030204" pitchFamily="34" charset="0"/>
              </a:rPr>
              <a:t>Below are recommended additional security measures:</a:t>
            </a:r>
          </a:p>
          <a:p>
            <a:pPr marL="0" indent="0">
              <a:buNone/>
            </a:pPr>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20AF9D7A-5BEE-9245-944A-197F51D542D9}" type="slidenum">
              <a:rPr lang="en-US" smtClean="0"/>
              <a:t>11</a:t>
            </a:fld>
            <a:endParaRPr lang="en-US"/>
          </a:p>
        </p:txBody>
      </p:sp>
      <p:sp>
        <p:nvSpPr>
          <p:cNvPr id="5" name="Rectangle: Rounded Corners 4">
            <a:extLst>
              <a:ext uri="{FF2B5EF4-FFF2-40B4-BE49-F238E27FC236}">
                <a16:creationId xmlns:a16="http://schemas.microsoft.com/office/drawing/2014/main" id="{0339700F-F7EF-4248-932C-C2A14C3229BD}"/>
              </a:ext>
            </a:extLst>
          </p:cNvPr>
          <p:cNvSpPr/>
          <p:nvPr/>
        </p:nvSpPr>
        <p:spPr>
          <a:xfrm>
            <a:off x="1090914" y="4037843"/>
            <a:ext cx="21469586" cy="1541625"/>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ZA" sz="3600" dirty="0">
              <a:solidFill>
                <a:srgbClr val="002060"/>
              </a:solidFill>
              <a:latin typeface="Calibri" panose="020F0502020204030204" pitchFamily="34" charset="0"/>
              <a:cs typeface="Calibri" panose="020F0502020204030204" pitchFamily="34" charset="0"/>
            </a:endParaRPr>
          </a:p>
          <a:p>
            <a:pPr fontAlgn="base"/>
            <a:r>
              <a:rPr lang="en-ZA" sz="3600" dirty="0">
                <a:solidFill>
                  <a:srgbClr val="002060"/>
                </a:solidFill>
                <a:latin typeface="Calibri" panose="020F0502020204030204" pitchFamily="34" charset="0"/>
                <a:cs typeface="Calibri" panose="020F0502020204030204" pitchFamily="34" charset="0"/>
              </a:rPr>
              <a:t>Ensure IOS and Android code is reviewed to ensure no information disclosure risk. Its possible to embed malicious code within the developed app that may allow a rogue coder issue instruction to the </a:t>
            </a:r>
            <a:r>
              <a:rPr lang="en-ZA" sz="3600" dirty="0">
                <a:latin typeface="Calibri" panose="020F0502020204030204" pitchFamily="34" charset="0"/>
                <a:cs typeface="Calibri" panose="020F0502020204030204" pitchFamily="34" charset="0"/>
              </a:rPr>
              <a:t>PISP mobile application.</a:t>
            </a:r>
          </a:p>
          <a:p>
            <a:pPr fontAlgn="base"/>
            <a:endParaRPr lang="en-ZA" sz="3600" dirty="0">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9D39DC2B-F189-4E21-B154-F1C4B736E7AC}"/>
              </a:ext>
            </a:extLst>
          </p:cNvPr>
          <p:cNvSpPr/>
          <p:nvPr/>
        </p:nvSpPr>
        <p:spPr>
          <a:xfrm>
            <a:off x="1063843" y="5842184"/>
            <a:ext cx="21469586" cy="1541625"/>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solidFill>
                <a:srgbClr val="002060"/>
              </a:solidFill>
              <a:latin typeface="Calibri" panose="020F0502020204030204" pitchFamily="34" charset="0"/>
              <a:cs typeface="Calibri" panose="020F0502020204030204" pitchFamily="34" charset="0"/>
            </a:endParaRPr>
          </a:p>
          <a:p>
            <a:pPr fontAlgn="base"/>
            <a:r>
              <a:rPr lang="en-US" sz="3600" dirty="0">
                <a:solidFill>
                  <a:srgbClr val="002060"/>
                </a:solidFill>
                <a:latin typeface="Calibri" panose="020F0502020204030204" pitchFamily="34" charset="0"/>
                <a:cs typeface="Calibri" panose="020F0502020204030204" pitchFamily="34" charset="0"/>
              </a:rPr>
              <a:t>Store passwords plus some additional user information using salted hash values in the KeyChain as opposed to storing just the password values alone. </a:t>
            </a:r>
          </a:p>
          <a:p>
            <a:pPr fontAlgn="base"/>
            <a:endParaRPr lang="en-ZA" sz="3600" dirty="0">
              <a:solidFill>
                <a:srgbClr val="002060"/>
              </a:solidFill>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DF9DBCA3-D06C-4E4C-B55E-3BD52FB010A8}"/>
              </a:ext>
            </a:extLst>
          </p:cNvPr>
          <p:cNvSpPr/>
          <p:nvPr/>
        </p:nvSpPr>
        <p:spPr>
          <a:xfrm>
            <a:off x="1090914" y="11334079"/>
            <a:ext cx="21469586" cy="1483231"/>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solidFill>
                <a:srgbClr val="002060"/>
              </a:solidFill>
              <a:latin typeface="Calibri" panose="020F0502020204030204" pitchFamily="34" charset="0"/>
              <a:cs typeface="Calibri" panose="020F0502020204030204" pitchFamily="34" charset="0"/>
            </a:endParaRPr>
          </a:p>
          <a:p>
            <a:pPr algn="ctr" fontAlgn="base"/>
            <a:r>
              <a:rPr lang="en-US" sz="3600" dirty="0">
                <a:solidFill>
                  <a:srgbClr val="002060"/>
                </a:solidFill>
                <a:latin typeface="Calibri" panose="020F0502020204030204" pitchFamily="34" charset="0"/>
                <a:cs typeface="Calibri" panose="020F0502020204030204" pitchFamily="34" charset="0"/>
              </a:rPr>
              <a:t>Restrict access to jailbroken devices that may allow third party tools with malicious intent to execute within user phone.</a:t>
            </a:r>
          </a:p>
          <a:p>
            <a:pPr algn="ctr"/>
            <a:endParaRPr lang="en-ZA" sz="3600" dirty="0"/>
          </a:p>
        </p:txBody>
      </p:sp>
      <p:sp>
        <p:nvSpPr>
          <p:cNvPr id="8" name="Rectangle: Rounded Corners 7">
            <a:extLst>
              <a:ext uri="{FF2B5EF4-FFF2-40B4-BE49-F238E27FC236}">
                <a16:creationId xmlns:a16="http://schemas.microsoft.com/office/drawing/2014/main" id="{492DFBDC-292E-466F-B8A0-17BBEC4F3EA6}"/>
              </a:ext>
            </a:extLst>
          </p:cNvPr>
          <p:cNvSpPr/>
          <p:nvPr/>
        </p:nvSpPr>
        <p:spPr>
          <a:xfrm>
            <a:off x="1063843" y="9524386"/>
            <a:ext cx="21469586" cy="16049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latin typeface="Calibri" panose="020F0502020204030204" pitchFamily="34" charset="0"/>
              <a:cs typeface="Calibri" panose="020F0502020204030204" pitchFamily="34" charset="0"/>
            </a:endParaRPr>
          </a:p>
          <a:p>
            <a:pPr fontAlgn="base"/>
            <a:r>
              <a:rPr lang="en-US" sz="3600" dirty="0">
                <a:solidFill>
                  <a:srgbClr val="002060"/>
                </a:solidFill>
                <a:latin typeface="Calibri" panose="020F0502020204030204" pitchFamily="34" charset="0"/>
                <a:cs typeface="Calibri" panose="020F0502020204030204" pitchFamily="34" charset="0"/>
              </a:rPr>
              <a:t>Configure login notification for successful / failed authentications as well as transaction notifications / credential changes.</a:t>
            </a:r>
          </a:p>
          <a:p>
            <a:endParaRPr lang="en-ZA" sz="3600" dirty="0"/>
          </a:p>
        </p:txBody>
      </p:sp>
      <p:sp>
        <p:nvSpPr>
          <p:cNvPr id="9" name="Rectangle: Rounded Corners 8">
            <a:extLst>
              <a:ext uri="{FF2B5EF4-FFF2-40B4-BE49-F238E27FC236}">
                <a16:creationId xmlns:a16="http://schemas.microsoft.com/office/drawing/2014/main" id="{2E8276F0-0DD5-48E3-9023-4D95A5A7B4AB}"/>
              </a:ext>
            </a:extLst>
          </p:cNvPr>
          <p:cNvSpPr/>
          <p:nvPr/>
        </p:nvSpPr>
        <p:spPr>
          <a:xfrm>
            <a:off x="1063843" y="7684083"/>
            <a:ext cx="21469586" cy="154162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600" dirty="0">
                <a:solidFill>
                  <a:srgbClr val="002060"/>
                </a:solidFill>
                <a:latin typeface="Calibri" panose="020F0502020204030204" pitchFamily="34" charset="0"/>
                <a:cs typeface="Calibri" panose="020F0502020204030204" pitchFamily="34" charset="0"/>
              </a:rPr>
              <a:t>Enforce credential validation after user has signed in to ensure that user unlocked their device themselves using UserDefaults variable in IOS. This checks that the current user exists in the system which is initialized on login</a:t>
            </a:r>
            <a:endParaRPr lang="en-ZA" sz="3600" dirty="0">
              <a:solidFill>
                <a:srgbClr val="002060"/>
              </a:solidFill>
            </a:endParaRPr>
          </a:p>
        </p:txBody>
      </p:sp>
    </p:spTree>
    <p:extLst>
      <p:ext uri="{BB962C8B-B14F-4D97-AF65-F5344CB8AC3E}">
        <p14:creationId xmlns:p14="http://schemas.microsoft.com/office/powerpoint/2010/main" val="116111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492" y="319448"/>
            <a:ext cx="23774400" cy="2651126"/>
          </a:xfrm>
        </p:spPr>
        <p:txBody>
          <a:bodyPr>
            <a:normAutofit/>
          </a:bodyPr>
          <a:lstStyle/>
          <a:p>
            <a:r>
              <a:rPr lang="en-US" sz="6000" dirty="0"/>
              <a:t>Data at rest security review</a:t>
            </a:r>
          </a:p>
        </p:txBody>
      </p:sp>
      <p:sp>
        <p:nvSpPr>
          <p:cNvPr id="4" name="Slide Number Placeholder 3"/>
          <p:cNvSpPr>
            <a:spLocks noGrp="1"/>
          </p:cNvSpPr>
          <p:nvPr>
            <p:ph type="sldNum" sz="quarter" idx="12"/>
          </p:nvPr>
        </p:nvSpPr>
        <p:spPr/>
        <p:txBody>
          <a:bodyPr/>
          <a:lstStyle/>
          <a:p>
            <a:fld id="{20AF9D7A-5BEE-9245-944A-197F51D542D9}" type="slidenum">
              <a:rPr lang="en-US" smtClean="0"/>
              <a:t>12</a:t>
            </a:fld>
            <a:endParaRPr lang="en-US"/>
          </a:p>
        </p:txBody>
      </p:sp>
      <p:sp>
        <p:nvSpPr>
          <p:cNvPr id="9" name="TextBox 8">
            <a:extLst>
              <a:ext uri="{FF2B5EF4-FFF2-40B4-BE49-F238E27FC236}">
                <a16:creationId xmlns:a16="http://schemas.microsoft.com/office/drawing/2014/main" id="{47649BA0-838A-4820-9198-09CEBDA6197B}"/>
              </a:ext>
            </a:extLst>
          </p:cNvPr>
          <p:cNvSpPr txBox="1"/>
          <p:nvPr/>
        </p:nvSpPr>
        <p:spPr>
          <a:xfrm>
            <a:off x="830489" y="2968442"/>
            <a:ext cx="22715194" cy="11779250"/>
          </a:xfrm>
          <a:prstGeom prst="rect">
            <a:avLst/>
          </a:prstGeom>
          <a:noFill/>
        </p:spPr>
        <p:txBody>
          <a:bodyPr wrap="square">
            <a:spAutoFit/>
          </a:bodyPr>
          <a:lstStyle/>
          <a:p>
            <a:pPr algn="l" fontAlgn="t">
              <a:lnSpc>
                <a:spcPct val="107000"/>
              </a:lnSpc>
              <a:spcBef>
                <a:spcPts val="0"/>
              </a:spcBef>
              <a:spcAft>
                <a:spcPts val="800"/>
              </a:spcAft>
            </a:pPr>
            <a:r>
              <a:rPr lang="en-ZA" sz="3200" b="1" i="0" u="none" strike="noStrike" dirty="0">
                <a:effectLst/>
                <a:latin typeface="Calibri" panose="020F0502020204030204" pitchFamily="34" charset="0"/>
                <a:ea typeface="Calibri" panose="020F0502020204030204" pitchFamily="34" charset="0"/>
                <a:cs typeface="Times New Roman" panose="02020603050405020304" pitchFamily="18" charset="0"/>
              </a:rPr>
              <a:t>PI objective </a:t>
            </a: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 Review Mojaloop data </a:t>
            </a:r>
            <a:r>
              <a:rPr lang="en-ZA" sz="3200" dirty="0">
                <a:latin typeface="Calibri" panose="020F0502020204030204" pitchFamily="34" charset="0"/>
                <a:ea typeface="Calibri" panose="020F0502020204030204" pitchFamily="34" charset="0"/>
                <a:cs typeface="Times New Roman" panose="02020603050405020304" pitchFamily="18" charset="0"/>
              </a:rPr>
              <a:t>at rest and recommend data protection standard guided by best practices (GDPR, PCIDSS etc)</a:t>
            </a: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a:t>
            </a:r>
          </a:p>
          <a:p>
            <a:pPr algn="l" fontAlgn="t">
              <a:lnSpc>
                <a:spcPct val="107000"/>
              </a:lnSpc>
              <a:spcBef>
                <a:spcPts val="0"/>
              </a:spcBef>
              <a:spcAft>
                <a:spcPts val="800"/>
              </a:spcAft>
            </a:pPr>
            <a:endParaRPr lang="en-ZA" sz="1200" dirty="0">
              <a:latin typeface="Calibri" panose="020F0502020204030204" pitchFamily="34" charset="0"/>
              <a:ea typeface="Calibri" panose="020F0502020204030204" pitchFamily="34" charset="0"/>
              <a:cs typeface="Times New Roman" panose="02020603050405020304" pitchFamily="18" charset="0"/>
            </a:endParaRPr>
          </a:p>
          <a:p>
            <a:pPr marL="742950" indent="-742950" fontAlgn="t">
              <a:lnSpc>
                <a:spcPct val="107000"/>
              </a:lnSpc>
              <a:spcAft>
                <a:spcPts val="800"/>
              </a:spcAft>
              <a:buFont typeface="+mj-lt"/>
              <a:buAutoNum type="arabicPeriod"/>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Stories </a:t>
            </a:r>
            <a:r>
              <a:rPr lang="en-ZA" sz="3200" dirty="0">
                <a:latin typeface="Calibri" panose="020F0502020204030204" pitchFamily="34" charset="0"/>
                <a:ea typeface="Calibri" panose="020F0502020204030204" pitchFamily="34" charset="0"/>
                <a:cs typeface="Times New Roman" panose="02020603050405020304" pitchFamily="18" charset="0"/>
              </a:rPr>
              <a:t>- </a:t>
            </a:r>
            <a:r>
              <a:rPr lang="en-ZA" sz="3200" dirty="0">
                <a:latin typeface="Calibri" panose="020F0502020204030204" pitchFamily="34" charset="0"/>
                <a:ea typeface="Calibri" panose="020F0502020204030204" pitchFamily="34" charset="0"/>
                <a:cs typeface="Times New Roman" panose="02020603050405020304" pitchFamily="18" charset="0"/>
                <a:hlinkClick r:id="rId3"/>
              </a:rPr>
              <a:t>Data at Rest standard</a:t>
            </a:r>
            <a:r>
              <a:rPr lang="en-ZA" sz="3200" dirty="0">
                <a:latin typeface="Calibri" panose="020F0502020204030204" pitchFamily="34" charset="0"/>
                <a:ea typeface="Calibri" panose="020F0502020204030204" pitchFamily="34" charset="0"/>
                <a:cs typeface="Times New Roman" panose="02020603050405020304" pitchFamily="18" charset="0"/>
              </a:rPr>
              <a:t> </a:t>
            </a:r>
          </a:p>
          <a:p>
            <a:pPr lvl="2" fontAlgn="t">
              <a:lnSpc>
                <a:spcPct val="107000"/>
              </a:lnSpc>
              <a:spcAft>
                <a:spcPts val="800"/>
              </a:spcAft>
            </a:pPr>
            <a:r>
              <a:rPr lang="en-ZA" sz="3200" u="sng" dirty="0">
                <a:latin typeface="Calibri" panose="020F0502020204030204" pitchFamily="34" charset="0"/>
                <a:ea typeface="Calibri" panose="020F0502020204030204" pitchFamily="34" charset="0"/>
                <a:cs typeface="Times New Roman" panose="02020603050405020304" pitchFamily="18" charset="0"/>
              </a:rPr>
              <a:t>Tasks:</a:t>
            </a:r>
            <a:endParaRPr lang="en-ZA" sz="3200" dirty="0">
              <a:latin typeface="Calibri" panose="020F0502020204030204" pitchFamily="34" charset="0"/>
              <a:ea typeface="Calibri" panose="020F0502020204030204" pitchFamily="34" charset="0"/>
              <a:cs typeface="Times New Roman" panose="02020603050405020304" pitchFamily="18" charset="0"/>
            </a:endParaRP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Review all Mojaloop datastores containing data at rest</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Identify datastores containing sensitive PII data</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Conduct STRIDE threat model review of Mojaloop datastores to establish high risk areas (data breach)</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Identify recommendations to protect data at rest</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Document database audit logging standard and security monitoring use cases</a:t>
            </a:r>
          </a:p>
          <a:p>
            <a:pPr lvl="2" fontAlgn="t">
              <a:lnSpc>
                <a:spcPct val="107000"/>
              </a:lnSpc>
              <a:spcAft>
                <a:spcPts val="800"/>
              </a:spcAft>
            </a:pPr>
            <a:r>
              <a:rPr lang="en-ZA" sz="3200" b="0" i="0" u="sng" strike="noStrike" dirty="0">
                <a:effectLst/>
                <a:latin typeface="Calibri" panose="020F0502020204030204" pitchFamily="34" charset="0"/>
                <a:ea typeface="Calibri" panose="020F0502020204030204" pitchFamily="34" charset="0"/>
                <a:cs typeface="Times New Roman" panose="02020603050405020304" pitchFamily="18" charset="0"/>
              </a:rPr>
              <a:t>Key findings:</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Mojaloop data at rest include information from the following sources:</a:t>
            </a:r>
          </a:p>
          <a:p>
            <a:pPr marL="1828800" lvl="3" indent="-457200" fontAlgn="t">
              <a:lnSpc>
                <a:spcPct val="107000"/>
              </a:lnSpc>
              <a:spcAft>
                <a:spcPts val="800"/>
              </a:spcAft>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Times New Roman" panose="02020603050405020304" pitchFamily="18" charset="0"/>
              </a:rPr>
              <a:t>Application logs</a:t>
            </a:r>
          </a:p>
          <a:p>
            <a:pPr marL="1828800" lvl="3" indent="-457200" fontAlgn="t">
              <a:lnSpc>
                <a:spcPct val="107000"/>
              </a:lnSpc>
              <a:spcAft>
                <a:spcPts val="800"/>
              </a:spcAft>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Times New Roman" panose="02020603050405020304" pitchFamily="18" charset="0"/>
              </a:rPr>
              <a:t>System and infrastructure configuration files</a:t>
            </a:r>
          </a:p>
          <a:p>
            <a:pPr marL="1828800" lvl="3" indent="-457200" fontAlgn="t">
              <a:lnSpc>
                <a:spcPct val="107000"/>
              </a:lnSpc>
              <a:spcAft>
                <a:spcPts val="800"/>
              </a:spcAft>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Times New Roman" panose="02020603050405020304" pitchFamily="18" charset="0"/>
              </a:rPr>
              <a:t>System logs</a:t>
            </a:r>
          </a:p>
          <a:p>
            <a:pPr marL="1828800" lvl="3" indent="-457200" fontAlgn="t">
              <a:lnSpc>
                <a:spcPct val="107000"/>
              </a:lnSpc>
              <a:spcAft>
                <a:spcPts val="800"/>
              </a:spcAft>
              <a:buFont typeface="Courier New" panose="02070309020205020404" pitchFamily="49" charset="0"/>
              <a:buChar char="o"/>
            </a:pPr>
            <a:r>
              <a:rPr lang="en-US" sz="3200" dirty="0">
                <a:latin typeface="Calibri" panose="020F0502020204030204" pitchFamily="34" charset="0"/>
                <a:ea typeface="Calibri" panose="020F0502020204030204" pitchFamily="34" charset="0"/>
                <a:cs typeface="Times New Roman" panose="02020603050405020304" pitchFamily="18" charset="0"/>
              </a:rPr>
              <a:t>Databases</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PII data is contained in Mojaloop datastores e.g. MSISDN, Names, Email etc</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Communication between Mojaloop internal services via Kafka is not encrypted</a:t>
            </a:r>
          </a:p>
          <a:p>
            <a:pPr marL="1485900" lvl="2" indent="-571500">
              <a:buFont typeface="Arial" panose="020B0604020202020204" pitchFamily="34" charset="0"/>
              <a:buChar char="•"/>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lvl="2"/>
            <a:endParaRPr lang="en-US" sz="3200" b="0" i="0" dirty="0">
              <a:solidFill>
                <a:srgbClr val="1D1C1D"/>
              </a:solidFill>
              <a:effectLst/>
              <a:latin typeface="Slack-Lato"/>
            </a:endParaRPr>
          </a:p>
        </p:txBody>
      </p:sp>
      <p:pic>
        <p:nvPicPr>
          <p:cNvPr id="6" name="Picture 5">
            <a:extLst>
              <a:ext uri="{FF2B5EF4-FFF2-40B4-BE49-F238E27FC236}">
                <a16:creationId xmlns:a16="http://schemas.microsoft.com/office/drawing/2014/main" id="{7C33F229-F312-477A-B61F-98A4C65DC8D4}"/>
              </a:ext>
            </a:extLst>
          </p:cNvPr>
          <p:cNvPicPr>
            <a:picLocks noChangeAspect="1"/>
          </p:cNvPicPr>
          <p:nvPr/>
        </p:nvPicPr>
        <p:blipFill>
          <a:blip r:embed="rId4"/>
          <a:stretch>
            <a:fillRect/>
          </a:stretch>
        </p:blipFill>
        <p:spPr>
          <a:xfrm>
            <a:off x="17223443" y="7107465"/>
            <a:ext cx="5747658" cy="5747658"/>
          </a:xfrm>
          <a:prstGeom prst="rect">
            <a:avLst/>
          </a:prstGeom>
        </p:spPr>
      </p:pic>
    </p:spTree>
    <p:extLst>
      <p:ext uri="{BB962C8B-B14F-4D97-AF65-F5344CB8AC3E}">
        <p14:creationId xmlns:p14="http://schemas.microsoft.com/office/powerpoint/2010/main" val="420798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8530" y="516882"/>
            <a:ext cx="23774400" cy="2651126"/>
          </a:xfrm>
        </p:spPr>
        <p:txBody>
          <a:bodyPr>
            <a:normAutofit/>
          </a:bodyPr>
          <a:lstStyle/>
          <a:p>
            <a:r>
              <a:rPr lang="en-US" sz="6000" dirty="0"/>
              <a:t>Database Security Standard – Key Highlights</a:t>
            </a:r>
          </a:p>
        </p:txBody>
      </p:sp>
      <p:sp>
        <p:nvSpPr>
          <p:cNvPr id="4" name="Slide Number Placeholder 3"/>
          <p:cNvSpPr>
            <a:spLocks noGrp="1"/>
          </p:cNvSpPr>
          <p:nvPr>
            <p:ph type="sldNum" sz="quarter" idx="12"/>
          </p:nvPr>
        </p:nvSpPr>
        <p:spPr/>
        <p:txBody>
          <a:bodyPr/>
          <a:lstStyle/>
          <a:p>
            <a:fld id="{20AF9D7A-5BEE-9245-944A-197F51D542D9}" type="slidenum">
              <a:rPr lang="en-US" smtClean="0"/>
              <a:t>13</a:t>
            </a:fld>
            <a:endParaRPr lang="en-US"/>
          </a:p>
        </p:txBody>
      </p:sp>
      <p:sp>
        <p:nvSpPr>
          <p:cNvPr id="5" name="Content Placeholder 2">
            <a:extLst>
              <a:ext uri="{FF2B5EF4-FFF2-40B4-BE49-F238E27FC236}">
                <a16:creationId xmlns:a16="http://schemas.microsoft.com/office/drawing/2014/main" id="{B822FF46-89F8-43A4-81E9-269003ED8933}"/>
              </a:ext>
            </a:extLst>
          </p:cNvPr>
          <p:cNvSpPr txBox="1">
            <a:spLocks/>
          </p:cNvSpPr>
          <p:nvPr/>
        </p:nvSpPr>
        <p:spPr>
          <a:xfrm>
            <a:off x="847280" y="3444243"/>
            <a:ext cx="21686149" cy="9355545"/>
          </a:xfrm>
          <a:prstGeom prst="rect">
            <a:avLst/>
          </a:prstGeom>
        </p:spPr>
        <p:txBody>
          <a:bodyPr vert="horz" lIns="91440" tIns="45720" rIns="91440" bIns="45720" rtlCol="0">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US" sz="3600" dirty="0">
              <a:latin typeface="Calibri" panose="020F0502020204030204" pitchFamily="34" charset="0"/>
              <a:cs typeface="Calibri" panose="020F0502020204030204" pitchFamily="34" charset="0"/>
            </a:endParaRPr>
          </a:p>
          <a:p>
            <a:endParaRPr lang="en-US" sz="3600" dirty="0">
              <a:latin typeface="Calibri" panose="020F0502020204030204" pitchFamily="34" charset="0"/>
              <a:cs typeface="Calibri" panose="020F0502020204030204" pitchFamily="34" charset="0"/>
            </a:endParaRPr>
          </a:p>
        </p:txBody>
      </p:sp>
      <p:sp>
        <p:nvSpPr>
          <p:cNvPr id="6" name="Slide Number Placeholder 3">
            <a:extLst>
              <a:ext uri="{FF2B5EF4-FFF2-40B4-BE49-F238E27FC236}">
                <a16:creationId xmlns:a16="http://schemas.microsoft.com/office/drawing/2014/main" id="{A911DEB6-A009-45C4-B594-030AE39C9D8E}"/>
              </a:ext>
            </a:extLst>
          </p:cNvPr>
          <p:cNvSpPr txBox="1">
            <a:spLocks/>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13</a:t>
            </a:fld>
            <a:endParaRPr lang="en-US"/>
          </a:p>
        </p:txBody>
      </p:sp>
      <p:sp>
        <p:nvSpPr>
          <p:cNvPr id="7" name="Rectangle: Rounded Corners 6">
            <a:extLst>
              <a:ext uri="{FF2B5EF4-FFF2-40B4-BE49-F238E27FC236}">
                <a16:creationId xmlns:a16="http://schemas.microsoft.com/office/drawing/2014/main" id="{D21FA134-4596-46FF-9BD3-D7A07609EA01}"/>
              </a:ext>
            </a:extLst>
          </p:cNvPr>
          <p:cNvSpPr/>
          <p:nvPr/>
        </p:nvSpPr>
        <p:spPr>
          <a:xfrm>
            <a:off x="955727" y="5723716"/>
            <a:ext cx="21469586" cy="1541625"/>
          </a:xfrm>
          <a:prstGeom prst="roundRect">
            <a:avLst/>
          </a:prstGeom>
          <a:solidFill>
            <a:schemeClr val="bg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ZA" sz="3600" dirty="0">
              <a:solidFill>
                <a:srgbClr val="002060"/>
              </a:solidFill>
              <a:latin typeface="Calibri" panose="020F0502020204030204" pitchFamily="34" charset="0"/>
              <a:cs typeface="Calibri" panose="020F0502020204030204" pitchFamily="34" charset="0"/>
            </a:endParaRPr>
          </a:p>
          <a:p>
            <a:pPr fontAlgn="base"/>
            <a:r>
              <a:rPr lang="en-US" sz="3600" dirty="0">
                <a:solidFill>
                  <a:srgbClr val="002060"/>
                </a:solidFill>
                <a:latin typeface="Calibri" panose="020F0502020204030204" pitchFamily="34" charset="0"/>
                <a:cs typeface="Calibri" panose="020F0502020204030204" pitchFamily="34" charset="0"/>
              </a:rPr>
              <a:t>Enable TLS encryption on connections to / from the database. Guided by risks and if technically feasible, encrypt PII datasets. This may impact performance and bring forth operation support challenges, but it is highly advised.</a:t>
            </a:r>
            <a:endParaRPr lang="en-ZA" sz="3600" dirty="0">
              <a:solidFill>
                <a:srgbClr val="002060"/>
              </a:solidFill>
              <a:latin typeface="Calibri" panose="020F0502020204030204" pitchFamily="34" charset="0"/>
              <a:cs typeface="Calibri" panose="020F0502020204030204" pitchFamily="34" charset="0"/>
            </a:endParaRPr>
          </a:p>
          <a:p>
            <a:pPr fontAlgn="base"/>
            <a:endParaRPr lang="en-ZA" sz="3600" dirty="0">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CF7C0F47-54EF-4BB2-B8D5-589BBCA8BE00}"/>
              </a:ext>
            </a:extLst>
          </p:cNvPr>
          <p:cNvSpPr/>
          <p:nvPr/>
        </p:nvSpPr>
        <p:spPr>
          <a:xfrm>
            <a:off x="955727" y="7604893"/>
            <a:ext cx="21469586" cy="1541625"/>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3600" dirty="0">
                <a:solidFill>
                  <a:srgbClr val="002060"/>
                </a:solidFill>
                <a:latin typeface="Calibri" panose="020F0502020204030204" pitchFamily="34" charset="0"/>
                <a:cs typeface="Calibri" panose="020F0502020204030204" pitchFamily="34" charset="0"/>
              </a:rPr>
              <a:t>Perform database hardening as per CIS standards and Install relevant patches for the databases as per change management procedure.</a:t>
            </a:r>
          </a:p>
        </p:txBody>
      </p:sp>
      <p:sp>
        <p:nvSpPr>
          <p:cNvPr id="9" name="Rectangle: Rounded Corners 8">
            <a:extLst>
              <a:ext uri="{FF2B5EF4-FFF2-40B4-BE49-F238E27FC236}">
                <a16:creationId xmlns:a16="http://schemas.microsoft.com/office/drawing/2014/main" id="{52A1F5C3-66BC-4758-A36D-E82607BDA3ED}"/>
              </a:ext>
            </a:extLst>
          </p:cNvPr>
          <p:cNvSpPr/>
          <p:nvPr/>
        </p:nvSpPr>
        <p:spPr>
          <a:xfrm>
            <a:off x="998530" y="11389018"/>
            <a:ext cx="21469586" cy="1483231"/>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solidFill>
                <a:srgbClr val="002060"/>
              </a:solidFill>
              <a:latin typeface="Calibri" panose="020F0502020204030204" pitchFamily="34" charset="0"/>
              <a:cs typeface="Calibri" panose="020F0502020204030204" pitchFamily="34" charset="0"/>
            </a:endParaRPr>
          </a:p>
          <a:p>
            <a:pPr fontAlgn="base"/>
            <a:endParaRPr lang="en-US" sz="3600" dirty="0">
              <a:solidFill>
                <a:srgbClr val="002060"/>
              </a:solidFill>
              <a:latin typeface="Calibri" panose="020F0502020204030204" pitchFamily="34" charset="0"/>
              <a:cs typeface="Calibri" panose="020F0502020204030204" pitchFamily="34" charset="0"/>
            </a:endParaRPr>
          </a:p>
          <a:p>
            <a:pPr fontAlgn="base"/>
            <a:r>
              <a:rPr lang="en-US" sz="3600" dirty="0">
                <a:solidFill>
                  <a:srgbClr val="002060"/>
                </a:solidFill>
                <a:latin typeface="Calibri" panose="020F0502020204030204" pitchFamily="34" charset="0"/>
                <a:cs typeface="Calibri" panose="020F0502020204030204" pitchFamily="34" charset="0"/>
              </a:rPr>
              <a:t>Review database code submitted by developers for any malicious code. Ensure developers are familiar with SQL injection prevention guidelines. Disable server-side scripting where feasible.</a:t>
            </a:r>
          </a:p>
          <a:p>
            <a:pPr fontAlgn="base"/>
            <a:endParaRPr lang="en-US" sz="3600" dirty="0">
              <a:solidFill>
                <a:srgbClr val="002060"/>
              </a:solidFill>
              <a:latin typeface="Calibri" panose="020F0502020204030204" pitchFamily="34" charset="0"/>
              <a:cs typeface="Calibri" panose="020F0502020204030204" pitchFamily="34" charset="0"/>
            </a:endParaRPr>
          </a:p>
          <a:p>
            <a:endParaRPr lang="en-ZA" sz="3600" dirty="0">
              <a:solidFill>
                <a:srgbClr val="002060"/>
              </a:solidFill>
            </a:endParaRPr>
          </a:p>
        </p:txBody>
      </p:sp>
      <p:sp>
        <p:nvSpPr>
          <p:cNvPr id="11" name="Rectangle: Rounded Corners 10">
            <a:extLst>
              <a:ext uri="{FF2B5EF4-FFF2-40B4-BE49-F238E27FC236}">
                <a16:creationId xmlns:a16="http://schemas.microsoft.com/office/drawing/2014/main" id="{4ED19D15-5D56-4C1D-B2FE-1CB38C215AC3}"/>
              </a:ext>
            </a:extLst>
          </p:cNvPr>
          <p:cNvSpPr/>
          <p:nvPr/>
        </p:nvSpPr>
        <p:spPr>
          <a:xfrm>
            <a:off x="890248" y="3865980"/>
            <a:ext cx="21469586" cy="160496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solidFill>
                <a:srgbClr val="002060"/>
              </a:solidFill>
              <a:latin typeface="Calibri" panose="020F0502020204030204" pitchFamily="34" charset="0"/>
              <a:cs typeface="Calibri" panose="020F0502020204030204" pitchFamily="34" charset="0"/>
            </a:endParaRPr>
          </a:p>
          <a:p>
            <a:endParaRPr lang="en-US" sz="3600" dirty="0">
              <a:solidFill>
                <a:srgbClr val="002060"/>
              </a:solidFill>
              <a:latin typeface="Calibri" panose="020F0502020204030204" pitchFamily="34" charset="0"/>
              <a:cs typeface="Calibri" panose="020F0502020204030204" pitchFamily="34" charset="0"/>
            </a:endParaRPr>
          </a:p>
          <a:p>
            <a:r>
              <a:rPr lang="en-US" sz="3600" dirty="0">
                <a:solidFill>
                  <a:srgbClr val="002060"/>
                </a:solidFill>
                <a:latin typeface="Calibri" panose="020F0502020204030204" pitchFamily="34" charset="0"/>
                <a:cs typeface="Calibri" panose="020F0502020204030204" pitchFamily="34" charset="0"/>
              </a:rPr>
              <a:t>Enforce access control restrictions on Mojaloop databases - Ensure passwords are not stored in global configuration files and ensure local authentication bypass is not enabled for any database instance</a:t>
            </a:r>
          </a:p>
          <a:p>
            <a:pPr fontAlgn="base"/>
            <a:endParaRPr lang="en-US" sz="3600" dirty="0">
              <a:solidFill>
                <a:srgbClr val="002060"/>
              </a:solidFill>
              <a:latin typeface="Calibri" panose="020F0502020204030204" pitchFamily="34" charset="0"/>
              <a:cs typeface="Calibri" panose="020F0502020204030204" pitchFamily="34" charset="0"/>
            </a:endParaRPr>
          </a:p>
          <a:p>
            <a:endParaRPr lang="en-ZA" sz="3600" dirty="0">
              <a:solidFill>
                <a:srgbClr val="002060"/>
              </a:solidFill>
            </a:endParaRPr>
          </a:p>
        </p:txBody>
      </p:sp>
      <p:sp>
        <p:nvSpPr>
          <p:cNvPr id="12" name="Rectangle: Rounded Corners 11">
            <a:extLst>
              <a:ext uri="{FF2B5EF4-FFF2-40B4-BE49-F238E27FC236}">
                <a16:creationId xmlns:a16="http://schemas.microsoft.com/office/drawing/2014/main" id="{5F933B79-B7A2-428B-99A8-0416D4EBFD75}"/>
              </a:ext>
            </a:extLst>
          </p:cNvPr>
          <p:cNvSpPr/>
          <p:nvPr/>
        </p:nvSpPr>
        <p:spPr>
          <a:xfrm>
            <a:off x="998530" y="9486070"/>
            <a:ext cx="21469586" cy="1541625"/>
          </a:xfrm>
          <a:prstGeom prst="round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endParaRPr lang="en-US" sz="3600" dirty="0">
              <a:solidFill>
                <a:srgbClr val="002060"/>
              </a:solidFill>
              <a:latin typeface="Calibri" panose="020F0502020204030204" pitchFamily="34" charset="0"/>
              <a:cs typeface="Calibri" panose="020F0502020204030204" pitchFamily="34" charset="0"/>
            </a:endParaRPr>
          </a:p>
          <a:p>
            <a:pPr fontAlgn="base"/>
            <a:endParaRPr lang="en-US" sz="3600" dirty="0">
              <a:solidFill>
                <a:srgbClr val="002060"/>
              </a:solidFill>
              <a:latin typeface="Calibri" panose="020F0502020204030204" pitchFamily="34" charset="0"/>
              <a:cs typeface="Calibri" panose="020F0502020204030204" pitchFamily="34" charset="0"/>
            </a:endParaRPr>
          </a:p>
          <a:p>
            <a:pPr fontAlgn="base"/>
            <a:r>
              <a:rPr lang="en-US" sz="3600" dirty="0">
                <a:solidFill>
                  <a:srgbClr val="002060"/>
                </a:solidFill>
                <a:latin typeface="Calibri" panose="020F0502020204030204" pitchFamily="34" charset="0"/>
                <a:cs typeface="Calibri" panose="020F0502020204030204" pitchFamily="34" charset="0"/>
              </a:rPr>
              <a:t>Enable audit logging for all CRUD actions on sensitive data and where applicable ship logs to a SIEM for monitoring and Configure appropriate file system permissions for critical database files</a:t>
            </a:r>
          </a:p>
          <a:p>
            <a:pPr fontAlgn="base"/>
            <a:endParaRPr lang="en-US" sz="3600" dirty="0">
              <a:solidFill>
                <a:srgbClr val="002060"/>
              </a:solidFill>
              <a:latin typeface="Calibri" panose="020F0502020204030204" pitchFamily="34" charset="0"/>
              <a:cs typeface="Calibri" panose="020F0502020204030204" pitchFamily="34" charset="0"/>
            </a:endParaRPr>
          </a:p>
          <a:p>
            <a:endParaRPr lang="en-ZA" sz="3600" dirty="0">
              <a:solidFill>
                <a:srgbClr val="002060"/>
              </a:solidFill>
            </a:endParaRPr>
          </a:p>
        </p:txBody>
      </p:sp>
      <p:sp>
        <p:nvSpPr>
          <p:cNvPr id="3" name="TextBox 2">
            <a:extLst>
              <a:ext uri="{FF2B5EF4-FFF2-40B4-BE49-F238E27FC236}">
                <a16:creationId xmlns:a16="http://schemas.microsoft.com/office/drawing/2014/main" id="{31FC23E3-A208-436E-9128-BCACF68DE849}"/>
              </a:ext>
            </a:extLst>
          </p:cNvPr>
          <p:cNvSpPr txBox="1"/>
          <p:nvPr/>
        </p:nvSpPr>
        <p:spPr>
          <a:xfrm>
            <a:off x="847280" y="3049873"/>
            <a:ext cx="18334500"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Below is highlight of some of issues addressed by our proposed database security standard</a:t>
            </a:r>
            <a:endParaRPr lang="en-ZA"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764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775" y="474319"/>
            <a:ext cx="23774400" cy="2651126"/>
          </a:xfrm>
        </p:spPr>
        <p:txBody>
          <a:bodyPr>
            <a:normAutofit/>
          </a:bodyPr>
          <a:lstStyle/>
          <a:p>
            <a:r>
              <a:rPr lang="en-US" sz="6000" dirty="0"/>
              <a:t>Focus on Security Testing – Planned scope for PI 13+</a:t>
            </a:r>
          </a:p>
        </p:txBody>
      </p:sp>
      <p:sp>
        <p:nvSpPr>
          <p:cNvPr id="4" name="Slide Number Placeholder 3"/>
          <p:cNvSpPr>
            <a:spLocks noGrp="1"/>
          </p:cNvSpPr>
          <p:nvPr>
            <p:ph type="sldNum" sz="quarter" idx="12"/>
          </p:nvPr>
        </p:nvSpPr>
        <p:spPr/>
        <p:txBody>
          <a:bodyPr/>
          <a:lstStyle/>
          <a:p>
            <a:fld id="{20AF9D7A-5BEE-9245-944A-197F51D542D9}" type="slidenum">
              <a:rPr lang="en-US" smtClean="0"/>
              <a:t>14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608866093"/>
              </p:ext>
            </p:extLst>
          </p:nvPr>
        </p:nvGraphicFramePr>
        <p:xfrm>
          <a:off x="712955" y="3222175"/>
          <a:ext cx="22917721" cy="10317506"/>
        </p:xfrm>
        <a:graphic>
          <a:graphicData uri="http://schemas.openxmlformats.org/drawingml/2006/table">
            <a:tbl>
              <a:tblPr>
                <a:tableStyleId>{BDBED569-4797-4DF1-A0F4-6AAB3CD982D8}</a:tableStyleId>
              </a:tblPr>
              <a:tblGrid>
                <a:gridCol w="2227581">
                  <a:extLst>
                    <a:ext uri="{9D8B030D-6E8A-4147-A177-3AD203B41FA5}">
                      <a16:colId xmlns:a16="http://schemas.microsoft.com/office/drawing/2014/main" val="20000"/>
                    </a:ext>
                  </a:extLst>
                </a:gridCol>
                <a:gridCol w="8166560">
                  <a:extLst>
                    <a:ext uri="{9D8B030D-6E8A-4147-A177-3AD203B41FA5}">
                      <a16:colId xmlns:a16="http://schemas.microsoft.com/office/drawing/2014/main" val="20001"/>
                    </a:ext>
                  </a:extLst>
                </a:gridCol>
                <a:gridCol w="12523580">
                  <a:extLst>
                    <a:ext uri="{9D8B030D-6E8A-4147-A177-3AD203B41FA5}">
                      <a16:colId xmlns:a16="http://schemas.microsoft.com/office/drawing/2014/main" val="20002"/>
                    </a:ext>
                  </a:extLst>
                </a:gridCol>
              </a:tblGrid>
              <a:tr h="520062">
                <a:tc>
                  <a:txBody>
                    <a:bodyPr/>
                    <a:lstStyle/>
                    <a:p>
                      <a:pPr algn="l" fontAlgn="b"/>
                      <a:r>
                        <a:rPr lang="en-GB" sz="2200" b="1" u="none" strike="noStrike" dirty="0">
                          <a:solidFill>
                            <a:srgbClr val="000000"/>
                          </a:solidFill>
                          <a:effectLst/>
                        </a:rPr>
                        <a:t>Requirement</a:t>
                      </a:r>
                      <a:endParaRPr lang="en-GB" sz="2200" b="1" i="0" u="none" strike="noStrike" dirty="0">
                        <a:solidFill>
                          <a:srgbClr val="000000"/>
                        </a:solidFill>
                        <a:effectLst/>
                        <a:latin typeface="Arial" panose="020B0604020202020204" pitchFamily="34" charset="0"/>
                      </a:endParaRPr>
                    </a:p>
                  </a:txBody>
                  <a:tcPr marL="9525" marR="9525" marT="9525" marB="0" anchor="b">
                    <a:solidFill>
                      <a:schemeClr val="accent6">
                        <a:lumMod val="60000"/>
                        <a:lumOff val="40000"/>
                      </a:schemeClr>
                    </a:solidFill>
                  </a:tcPr>
                </a:tc>
                <a:tc>
                  <a:txBody>
                    <a:bodyPr/>
                    <a:lstStyle/>
                    <a:p>
                      <a:pPr algn="l" fontAlgn="b"/>
                      <a:r>
                        <a:rPr lang="en-GB" sz="2200" b="1" u="none" strike="noStrike" dirty="0">
                          <a:solidFill>
                            <a:srgbClr val="000000"/>
                          </a:solidFill>
                          <a:effectLst/>
                        </a:rPr>
                        <a:t>Description</a:t>
                      </a:r>
                      <a:endParaRPr lang="en-GB" sz="2200" b="1" i="0" u="none" strike="noStrike" dirty="0">
                        <a:solidFill>
                          <a:srgbClr val="000000"/>
                        </a:solidFill>
                        <a:effectLst/>
                        <a:latin typeface="Arial" panose="020B0604020202020204" pitchFamily="34" charset="0"/>
                      </a:endParaRPr>
                    </a:p>
                  </a:txBody>
                  <a:tcPr marL="9525" marR="9525" marT="9525" marB="0" anchor="b">
                    <a:solidFill>
                      <a:schemeClr val="accent6">
                        <a:lumMod val="60000"/>
                        <a:lumOff val="40000"/>
                      </a:schemeClr>
                    </a:solidFill>
                  </a:tcPr>
                </a:tc>
                <a:tc>
                  <a:txBody>
                    <a:bodyPr/>
                    <a:lstStyle/>
                    <a:p>
                      <a:pPr algn="l" fontAlgn="b"/>
                      <a:r>
                        <a:rPr lang="en-GB" sz="2200" b="1" u="none" strike="noStrike" dirty="0">
                          <a:solidFill>
                            <a:srgbClr val="000000"/>
                          </a:solidFill>
                          <a:effectLst/>
                        </a:rPr>
                        <a:t>Purpose</a:t>
                      </a:r>
                      <a:endParaRPr lang="en-GB" sz="2200" b="1" i="0" u="none" strike="noStrike" dirty="0">
                        <a:solidFill>
                          <a:srgbClr val="000000"/>
                        </a:solidFill>
                        <a:effectLst/>
                        <a:latin typeface="Arial" panose="020B0604020202020204" pitchFamily="34" charset="0"/>
                      </a:endParaRPr>
                    </a:p>
                  </a:txBody>
                  <a:tcPr marL="9525" marR="9525" marT="9525" marB="0" anchor="b">
                    <a:solidFill>
                      <a:schemeClr val="accent6">
                        <a:lumMod val="60000"/>
                        <a:lumOff val="40000"/>
                      </a:schemeClr>
                    </a:solidFill>
                  </a:tcPr>
                </a:tc>
                <a:extLst>
                  <a:ext uri="{0D108BD9-81ED-4DB2-BD59-A6C34878D82A}">
                    <a16:rowId xmlns:a16="http://schemas.microsoft.com/office/drawing/2014/main" val="10000"/>
                  </a:ext>
                </a:extLst>
              </a:tr>
              <a:tr h="1398226">
                <a:tc>
                  <a:txBody>
                    <a:bodyPr/>
                    <a:lstStyle/>
                    <a:p>
                      <a:pPr algn="l" fontAlgn="b"/>
                      <a:r>
                        <a:rPr lang="en-GB" sz="2200" b="0" u="none" strike="noStrike" dirty="0">
                          <a:solidFill>
                            <a:srgbClr val="000000"/>
                          </a:solidFill>
                          <a:effectLst/>
                        </a:rPr>
                        <a:t>Docker and Kubernetes</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Scan all containers continuously for Vulnerabilities using Anchore-CLI</a:t>
                      </a:r>
                      <a:endParaRPr lang="en-US" sz="2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 Fine tune Anchore-cli policies</a:t>
                      </a:r>
                      <a:br>
                        <a:rPr lang="en-US" sz="2200" b="0" u="none" strike="noStrike">
                          <a:solidFill>
                            <a:srgbClr val="000000"/>
                          </a:solidFill>
                          <a:effectLst/>
                        </a:rPr>
                      </a:br>
                      <a:r>
                        <a:rPr lang="en-US" sz="2200" b="0" u="none" strike="noStrike">
                          <a:solidFill>
                            <a:srgbClr val="000000"/>
                          </a:solidFill>
                          <a:effectLst/>
                        </a:rPr>
                        <a:t>- Test remediation efforts on updated containers</a:t>
                      </a:r>
                      <a:br>
                        <a:rPr lang="en-US" sz="2200" b="0" u="none" strike="noStrike">
                          <a:solidFill>
                            <a:srgbClr val="000000"/>
                          </a:solidFill>
                          <a:effectLst/>
                        </a:rPr>
                      </a:br>
                      <a:r>
                        <a:rPr lang="en-US" sz="2200" b="0" u="none" strike="noStrike">
                          <a:solidFill>
                            <a:srgbClr val="000000"/>
                          </a:solidFill>
                          <a:effectLst/>
                        </a:rPr>
                        <a:t>- Test audit logging policies around Kubernetes </a:t>
                      </a:r>
                      <a:br>
                        <a:rPr lang="en-US" sz="2200" b="0" u="none" strike="noStrike">
                          <a:solidFill>
                            <a:srgbClr val="000000"/>
                          </a:solidFill>
                          <a:effectLst/>
                        </a:rPr>
                      </a:br>
                      <a:r>
                        <a:rPr lang="en-US" sz="2200" b="0" u="none" strike="noStrike">
                          <a:solidFill>
                            <a:srgbClr val="000000"/>
                          </a:solidFill>
                          <a:effectLst/>
                        </a:rPr>
                        <a:t>- Test security policies around running containers</a:t>
                      </a:r>
                      <a:endParaRPr lang="en-US" sz="2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1"/>
                  </a:ext>
                </a:extLst>
              </a:tr>
              <a:tr h="1051135">
                <a:tc>
                  <a:txBody>
                    <a:bodyPr/>
                    <a:lstStyle/>
                    <a:p>
                      <a:pPr algn="l" fontAlgn="b"/>
                      <a:r>
                        <a:rPr lang="en-GB" sz="2200" b="0" u="none" strike="noStrike" dirty="0">
                          <a:solidFill>
                            <a:srgbClr val="000000"/>
                          </a:solidFill>
                          <a:effectLst/>
                        </a:rPr>
                        <a:t>EFK and Logging</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Have EFK fully configured and working</a:t>
                      </a:r>
                      <a:endParaRPr lang="en-US" sz="2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 Test security logging and also develop security dashboards (basic)</a:t>
                      </a:r>
                      <a:br>
                        <a:rPr lang="en-US" sz="2200" b="0" u="none" strike="noStrike">
                          <a:solidFill>
                            <a:srgbClr val="000000"/>
                          </a:solidFill>
                          <a:effectLst/>
                        </a:rPr>
                      </a:br>
                      <a:r>
                        <a:rPr lang="en-US" sz="2200" b="0" u="none" strike="noStrike">
                          <a:solidFill>
                            <a:srgbClr val="000000"/>
                          </a:solidFill>
                          <a:effectLst/>
                        </a:rPr>
                        <a:t>- identify minimum logs to be captured and monitored in a mojaloop engironment</a:t>
                      </a:r>
                      <a:br>
                        <a:rPr lang="en-US" sz="2200" b="0" u="none" strike="noStrike">
                          <a:solidFill>
                            <a:srgbClr val="000000"/>
                          </a:solidFill>
                          <a:effectLst/>
                        </a:rPr>
                      </a:br>
                      <a:r>
                        <a:rPr lang="en-US" sz="2200" b="0" u="none" strike="noStrike">
                          <a:solidFill>
                            <a:srgbClr val="000000"/>
                          </a:solidFill>
                          <a:effectLst/>
                        </a:rPr>
                        <a:t>- Explore capacity issues related to logging (security)</a:t>
                      </a:r>
                      <a:endParaRPr lang="en-US" sz="2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2"/>
                  </a:ext>
                </a:extLst>
              </a:tr>
              <a:tr h="1051135">
                <a:tc>
                  <a:txBody>
                    <a:bodyPr/>
                    <a:lstStyle/>
                    <a:p>
                      <a:pPr algn="l" fontAlgn="b"/>
                      <a:r>
                        <a:rPr lang="en-GB" sz="2200" b="0" u="none" strike="noStrike" dirty="0">
                          <a:solidFill>
                            <a:srgbClr val="000000"/>
                          </a:solidFill>
                          <a:effectLst/>
                        </a:rPr>
                        <a:t>Kafka</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GB" sz="2200" b="0" u="none" strike="noStrike" dirty="0">
                          <a:solidFill>
                            <a:srgbClr val="000000"/>
                          </a:solidFill>
                          <a:effectLst/>
                        </a:rPr>
                        <a:t>Access to Kafka logs</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dirty="0">
                          <a:solidFill>
                            <a:srgbClr val="000000"/>
                          </a:solidFill>
                          <a:effectLst/>
                        </a:rPr>
                        <a:t>- Test audit logging policy</a:t>
                      </a:r>
                      <a:br>
                        <a:rPr lang="en-US" sz="2200" b="0" u="none" strike="noStrike" dirty="0">
                          <a:solidFill>
                            <a:srgbClr val="000000"/>
                          </a:solidFill>
                          <a:effectLst/>
                        </a:rPr>
                      </a:br>
                      <a:r>
                        <a:rPr lang="en-US" sz="2200" b="0" u="none" strike="noStrike" dirty="0">
                          <a:solidFill>
                            <a:srgbClr val="000000"/>
                          </a:solidFill>
                          <a:effectLst/>
                        </a:rPr>
                        <a:t>- test data protection recommendations (data in motion)</a:t>
                      </a:r>
                      <a:br>
                        <a:rPr lang="en-US" sz="2200" b="0" u="none" strike="noStrike" dirty="0">
                          <a:solidFill>
                            <a:srgbClr val="000000"/>
                          </a:solidFill>
                          <a:effectLst/>
                        </a:rPr>
                      </a:br>
                      <a:r>
                        <a:rPr lang="en-US" sz="2200" b="0" u="none" strike="noStrike" dirty="0">
                          <a:solidFill>
                            <a:srgbClr val="000000"/>
                          </a:solidFill>
                          <a:effectLst/>
                        </a:rPr>
                        <a:t>- Export audit logs to EFK</a:t>
                      </a:r>
                      <a:endParaRPr lang="en-US" sz="2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3"/>
                  </a:ext>
                </a:extLst>
              </a:tr>
              <a:tr h="704043">
                <a:tc>
                  <a:txBody>
                    <a:bodyPr/>
                    <a:lstStyle/>
                    <a:p>
                      <a:pPr algn="l" fontAlgn="b"/>
                      <a:r>
                        <a:rPr lang="en-GB" sz="2200" b="0" u="none" strike="noStrike" dirty="0">
                          <a:solidFill>
                            <a:srgbClr val="000000"/>
                          </a:solidFill>
                          <a:effectLst/>
                        </a:rPr>
                        <a:t>Database</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dirty="0">
                          <a:solidFill>
                            <a:srgbClr val="000000"/>
                          </a:solidFill>
                          <a:effectLst/>
                        </a:rPr>
                        <a:t>Enabled database logs for critical databases</a:t>
                      </a:r>
                      <a:endParaRPr lang="en-US"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 Capture logs in EFK</a:t>
                      </a:r>
                      <a:br>
                        <a:rPr lang="en-US" sz="2200" b="0" u="none" strike="noStrike">
                          <a:solidFill>
                            <a:srgbClr val="000000"/>
                          </a:solidFill>
                          <a:effectLst/>
                        </a:rPr>
                      </a:br>
                      <a:r>
                        <a:rPr lang="en-US" sz="2200" b="0" u="none" strike="noStrike">
                          <a:solidFill>
                            <a:srgbClr val="000000"/>
                          </a:solidFill>
                          <a:effectLst/>
                        </a:rPr>
                        <a:t>- Create dashboards on database activity</a:t>
                      </a:r>
                      <a:endParaRPr lang="en-US" sz="2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4"/>
                  </a:ext>
                </a:extLst>
              </a:tr>
              <a:tr h="704043">
                <a:tc>
                  <a:txBody>
                    <a:bodyPr/>
                    <a:lstStyle/>
                    <a:p>
                      <a:pPr algn="l" fontAlgn="b"/>
                      <a:r>
                        <a:rPr lang="en-GB" sz="2200" b="0" u="none" strike="noStrike" dirty="0">
                          <a:solidFill>
                            <a:srgbClr val="000000"/>
                          </a:solidFill>
                          <a:effectLst/>
                        </a:rPr>
                        <a:t>Operating System</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GB" sz="2200" b="0" u="none" strike="noStrike">
                          <a:solidFill>
                            <a:srgbClr val="000000"/>
                          </a:solidFill>
                          <a:effectLst/>
                        </a:rPr>
                        <a:t>Enabled audit logging to </a:t>
                      </a:r>
                      <a:br>
                        <a:rPr lang="en-GB" sz="2200" b="0" u="none" strike="noStrike">
                          <a:solidFill>
                            <a:srgbClr val="000000"/>
                          </a:solidFill>
                          <a:effectLst/>
                        </a:rPr>
                      </a:br>
                      <a:r>
                        <a:rPr lang="en-GB" sz="2200" b="0" u="none" strike="noStrike">
                          <a:solidFill>
                            <a:srgbClr val="000000"/>
                          </a:solidFill>
                          <a:effectLst/>
                        </a:rPr>
                        <a:t>/var/log/audit/audit.log</a:t>
                      </a:r>
                      <a:endParaRPr lang="en-GB" sz="2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 Ship audit logs in EFK using auditbeat</a:t>
                      </a:r>
                      <a:br>
                        <a:rPr lang="en-US" sz="2200" b="0" u="none" strike="noStrike">
                          <a:solidFill>
                            <a:srgbClr val="000000"/>
                          </a:solidFill>
                          <a:effectLst/>
                        </a:rPr>
                      </a:br>
                      <a:r>
                        <a:rPr lang="en-US" sz="2200" b="0" u="none" strike="noStrike">
                          <a:solidFill>
                            <a:srgbClr val="000000"/>
                          </a:solidFill>
                          <a:effectLst/>
                        </a:rPr>
                        <a:t>- Create basic dashboards on user activity</a:t>
                      </a:r>
                      <a:endParaRPr lang="en-US" sz="2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5"/>
                  </a:ext>
                </a:extLst>
              </a:tr>
              <a:tr h="1745318">
                <a:tc>
                  <a:txBody>
                    <a:bodyPr/>
                    <a:lstStyle/>
                    <a:p>
                      <a:pPr algn="l" fontAlgn="b"/>
                      <a:r>
                        <a:rPr lang="en-GB" sz="2200" b="0" u="none" strike="noStrike" dirty="0">
                          <a:solidFill>
                            <a:srgbClr val="000000"/>
                          </a:solidFill>
                          <a:effectLst/>
                        </a:rPr>
                        <a:t>WSO2</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Enable audit logging and explore features around WSO2 IAM that will be useful to Mojaloop</a:t>
                      </a:r>
                      <a:endParaRPr lang="en-US" sz="2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GB" sz="2200" b="0" u="none" strike="noStrike" dirty="0">
                          <a:solidFill>
                            <a:srgbClr val="000000"/>
                          </a:solidFill>
                          <a:effectLst/>
                        </a:rPr>
                        <a:t>- Review WSO2 audit logs</a:t>
                      </a:r>
                      <a:br>
                        <a:rPr lang="en-GB" sz="2200" b="0" u="none" strike="noStrike" dirty="0">
                          <a:solidFill>
                            <a:srgbClr val="000000"/>
                          </a:solidFill>
                          <a:effectLst/>
                        </a:rPr>
                      </a:br>
                      <a:r>
                        <a:rPr lang="en-GB" sz="2200" b="0" u="none" strike="noStrike" dirty="0">
                          <a:solidFill>
                            <a:srgbClr val="000000"/>
                          </a:solidFill>
                          <a:effectLst/>
                        </a:rPr>
                        <a:t>- Push API logs to EFK?</a:t>
                      </a:r>
                      <a:br>
                        <a:rPr lang="en-GB" sz="2200" b="0" u="none" strike="noStrike" dirty="0">
                          <a:solidFill>
                            <a:srgbClr val="000000"/>
                          </a:solidFill>
                          <a:effectLst/>
                        </a:rPr>
                      </a:br>
                      <a:r>
                        <a:rPr lang="en-GB" sz="2200" b="0" u="none" strike="noStrike" dirty="0">
                          <a:solidFill>
                            <a:srgbClr val="000000"/>
                          </a:solidFill>
                          <a:effectLst/>
                        </a:rPr>
                        <a:t>- Push user activities to EFK for centralised monitoring</a:t>
                      </a:r>
                      <a:br>
                        <a:rPr lang="en-GB" sz="2200" b="0" u="none" strike="noStrike" dirty="0">
                          <a:solidFill>
                            <a:srgbClr val="000000"/>
                          </a:solidFill>
                          <a:effectLst/>
                        </a:rPr>
                      </a:br>
                      <a:r>
                        <a:rPr lang="en-GB" sz="2200" b="0" u="none" strike="noStrike" dirty="0">
                          <a:solidFill>
                            <a:srgbClr val="000000"/>
                          </a:solidFill>
                          <a:effectLst/>
                        </a:rPr>
                        <a:t>- API Gateway logs to EFK</a:t>
                      </a:r>
                      <a:br>
                        <a:rPr lang="en-GB" sz="2200" b="0" u="none" strike="noStrike" dirty="0">
                          <a:solidFill>
                            <a:srgbClr val="000000"/>
                          </a:solidFill>
                          <a:effectLst/>
                        </a:rPr>
                      </a:br>
                      <a:r>
                        <a:rPr lang="en-GB" sz="2200" b="0" u="none" strike="noStrike" dirty="0">
                          <a:solidFill>
                            <a:srgbClr val="000000"/>
                          </a:solidFill>
                          <a:effectLst/>
                        </a:rPr>
                        <a:t>- Test IAM policies e.g. federation</a:t>
                      </a:r>
                      <a:endParaRPr lang="en-GB" sz="2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6"/>
                  </a:ext>
                </a:extLst>
              </a:tr>
              <a:tr h="2092409">
                <a:tc>
                  <a:txBody>
                    <a:bodyPr/>
                    <a:lstStyle/>
                    <a:p>
                      <a:pPr algn="l" fontAlgn="b"/>
                      <a:r>
                        <a:rPr lang="en-GB" sz="2200" b="0" u="none" strike="noStrike" dirty="0">
                          <a:solidFill>
                            <a:srgbClr val="000000"/>
                          </a:solidFill>
                          <a:effectLst/>
                        </a:rPr>
                        <a:t>Infrastructure</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GB" sz="2200" b="0" u="none" strike="noStrike">
                          <a:solidFill>
                            <a:srgbClr val="000000"/>
                          </a:solidFill>
                          <a:effectLst/>
                        </a:rPr>
                        <a:t>Capture critical infrastructure logs to EFK</a:t>
                      </a:r>
                      <a:endParaRPr lang="en-GB" sz="2200" b="0" i="0" u="none" strike="noStrike">
                        <a:solidFill>
                          <a:srgbClr val="000000"/>
                        </a:solidFill>
                        <a:effectLst/>
                        <a:latin typeface="Arial" panose="020B0604020202020204" pitchFamily="34" charset="0"/>
                      </a:endParaRPr>
                    </a:p>
                  </a:txBody>
                  <a:tcPr marL="9525" marR="9525" marT="9525" marB="0" anchor="b"/>
                </a:tc>
                <a:tc>
                  <a:txBody>
                    <a:bodyPr/>
                    <a:lstStyle/>
                    <a:p>
                      <a:pPr algn="l" fontAlgn="b"/>
                      <a:r>
                        <a:rPr lang="en-US" sz="2200" b="0" u="none" strike="noStrike">
                          <a:solidFill>
                            <a:srgbClr val="000000"/>
                          </a:solidFill>
                          <a:effectLst/>
                        </a:rPr>
                        <a:t>- These include firewalls, HAProxy to log all successfyl/unsuccessful authentications</a:t>
                      </a:r>
                      <a:br>
                        <a:rPr lang="en-US" sz="2200" b="0" u="none" strike="noStrike">
                          <a:solidFill>
                            <a:srgbClr val="000000"/>
                          </a:solidFill>
                          <a:effectLst/>
                        </a:rPr>
                      </a:br>
                      <a:r>
                        <a:rPr lang="en-US" sz="2200" b="0" u="none" strike="noStrike">
                          <a:solidFill>
                            <a:srgbClr val="000000"/>
                          </a:solidFill>
                          <a:effectLst/>
                        </a:rPr>
                        <a:t>- Capture MTLS authentication</a:t>
                      </a:r>
                      <a:br>
                        <a:rPr lang="en-US" sz="2200" b="0" u="none" strike="noStrike">
                          <a:solidFill>
                            <a:srgbClr val="000000"/>
                          </a:solidFill>
                          <a:effectLst/>
                        </a:rPr>
                      </a:br>
                      <a:r>
                        <a:rPr lang="en-US" sz="2200" b="0" u="none" strike="noStrike">
                          <a:solidFill>
                            <a:srgbClr val="000000"/>
                          </a:solidFill>
                          <a:effectLst/>
                        </a:rPr>
                        <a:t>- Establish logging capacity issues</a:t>
                      </a:r>
                      <a:br>
                        <a:rPr lang="en-US" sz="2200" b="0" u="none" strike="noStrike">
                          <a:solidFill>
                            <a:srgbClr val="000000"/>
                          </a:solidFill>
                          <a:effectLst/>
                        </a:rPr>
                      </a:br>
                      <a:r>
                        <a:rPr lang="en-US" sz="2200" b="0" u="none" strike="noStrike">
                          <a:solidFill>
                            <a:srgbClr val="000000"/>
                          </a:solidFill>
                          <a:effectLst/>
                        </a:rPr>
                        <a:t>- Auto inventory of all running components to help track issues around patch and vulnerability management</a:t>
                      </a:r>
                      <a:br>
                        <a:rPr lang="en-US" sz="2200" b="0" u="none" strike="noStrike">
                          <a:solidFill>
                            <a:srgbClr val="000000"/>
                          </a:solidFill>
                          <a:effectLst/>
                        </a:rPr>
                      </a:br>
                      <a:r>
                        <a:rPr lang="en-US" sz="2200" b="0" u="none" strike="noStrike">
                          <a:solidFill>
                            <a:srgbClr val="000000"/>
                          </a:solidFill>
                          <a:effectLst/>
                        </a:rPr>
                        <a:t>- Conduct targetted attacks (Penetration Testing)</a:t>
                      </a:r>
                      <a:endParaRPr lang="en-US" sz="2200" b="0" i="0" u="none" strike="noStrike">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7"/>
                  </a:ext>
                </a:extLst>
              </a:tr>
              <a:tr h="1051135">
                <a:tc>
                  <a:txBody>
                    <a:bodyPr/>
                    <a:lstStyle/>
                    <a:p>
                      <a:pPr algn="l" fontAlgn="b"/>
                      <a:r>
                        <a:rPr lang="en-GB" sz="2200" b="0" u="none" strike="noStrike" dirty="0">
                          <a:solidFill>
                            <a:srgbClr val="000000"/>
                          </a:solidFill>
                          <a:effectLst/>
                        </a:rPr>
                        <a:t>Golden path testing ability</a:t>
                      </a:r>
                      <a:endParaRPr lang="en-GB" sz="2200" b="0" i="0" u="none" strike="noStrike" dirty="0">
                        <a:solidFill>
                          <a:srgbClr val="000000"/>
                        </a:solidFill>
                        <a:effectLst/>
                        <a:latin typeface="Arial" panose="020B0604020202020204" pitchFamily="34" charset="0"/>
                      </a:endParaRPr>
                    </a:p>
                  </a:txBody>
                  <a:tcPr marL="9525" marR="9525" marT="9525" marB="0" anchor="b"/>
                </a:tc>
                <a:tc>
                  <a:txBody>
                    <a:bodyPr/>
                    <a:lstStyle/>
                    <a:p>
                      <a:pPr algn="l" fontAlgn="b"/>
                      <a:r>
                        <a:rPr lang="en-GB" sz="2200" b="0" u="none" strike="noStrike">
                          <a:solidFill>
                            <a:srgbClr val="000000"/>
                          </a:solidFill>
                          <a:effectLst/>
                        </a:rPr>
                        <a:t>Execute simulated transactions</a:t>
                      </a:r>
                      <a:endParaRPr lang="en-GB" sz="2200" b="0" i="0" u="none" strike="noStrike">
                        <a:solidFill>
                          <a:srgbClr val="000000"/>
                        </a:solidFill>
                        <a:effectLst/>
                        <a:latin typeface="Arial" panose="020B0604020202020204" pitchFamily="34" charset="0"/>
                      </a:endParaRPr>
                    </a:p>
                  </a:txBody>
                  <a:tcPr marL="9525" marR="9525" marT="9525" marB="0" anchor="b"/>
                </a:tc>
                <a:tc>
                  <a:txBody>
                    <a:bodyPr/>
                    <a:lstStyle/>
                    <a:p>
                      <a:pPr marL="342900" indent="-342900" algn="l" fontAlgn="b">
                        <a:buFontTx/>
                        <a:buChar char="-"/>
                      </a:pPr>
                      <a:r>
                        <a:rPr lang="en-US" sz="2200" b="0" u="none" strike="noStrike" dirty="0">
                          <a:solidFill>
                            <a:srgbClr val="000000"/>
                          </a:solidFill>
                          <a:effectLst/>
                        </a:rPr>
                        <a:t>Test data protection issues for data in transit / storage</a:t>
                      </a:r>
                    </a:p>
                    <a:p>
                      <a:pPr marL="342900" indent="-342900" algn="l" fontAlgn="b">
                        <a:buFontTx/>
                        <a:buChar char="-"/>
                      </a:pPr>
                      <a:r>
                        <a:rPr lang="en-US" sz="2200" b="0" u="none" strike="noStrike" dirty="0">
                          <a:solidFill>
                            <a:srgbClr val="000000"/>
                          </a:solidFill>
                          <a:effectLst/>
                        </a:rPr>
                        <a:t>Identify PII data</a:t>
                      </a:r>
                    </a:p>
                    <a:p>
                      <a:pPr marL="342900" indent="-342900" algn="l" fontAlgn="b">
                        <a:buFontTx/>
                        <a:buChar char="-"/>
                      </a:pPr>
                      <a:r>
                        <a:rPr lang="en-US" sz="2200" b="0" u="none" strike="noStrike" dirty="0">
                          <a:solidFill>
                            <a:srgbClr val="000000"/>
                          </a:solidFill>
                          <a:effectLst/>
                        </a:rPr>
                        <a:t>Test for breaking changes due to new security configs</a:t>
                      </a:r>
                      <a:endParaRPr lang="en-US" sz="2200" b="0" i="0" u="none" strike="noStrike" dirty="0">
                        <a:solidFill>
                          <a:srgbClr val="000000"/>
                        </a:solidFill>
                        <a:effectLst/>
                        <a:latin typeface="Arial" panose="020B0604020202020204" pitchFamily="34" charset="0"/>
                      </a:endParaRPr>
                    </a:p>
                  </a:txBody>
                  <a:tcPr marL="9525" marR="9525" marT="9525" marB="0" anchor="b"/>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9897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40E0-9BA0-4725-A6B7-BB7C66F80F01}"/>
              </a:ext>
            </a:extLst>
          </p:cNvPr>
          <p:cNvSpPr>
            <a:spLocks noGrp="1"/>
          </p:cNvSpPr>
          <p:nvPr>
            <p:ph type="ctrTitle"/>
          </p:nvPr>
        </p:nvSpPr>
        <p:spPr>
          <a:xfrm>
            <a:off x="1656091" y="5848456"/>
            <a:ext cx="21775410" cy="4519609"/>
          </a:xfrm>
        </p:spPr>
        <p:txBody>
          <a:bodyPr anchor="ctr">
            <a:noAutofit/>
          </a:bodyPr>
          <a:lstStyle/>
          <a:p>
            <a:pPr>
              <a:spcBef>
                <a:spcPts val="600"/>
              </a:spcBef>
            </a:pPr>
            <a:r>
              <a:rPr lang="en-US" sz="5400" b="0" dirty="0"/>
              <a:t>Identity and Access Management</a:t>
            </a:r>
            <a:br>
              <a:rPr lang="en-US" sz="5400" b="0" dirty="0"/>
            </a:br>
            <a:r>
              <a:rPr lang="en-US" sz="5400" b="0" i="1" dirty="0">
                <a:solidFill>
                  <a:schemeClr val="bg2">
                    <a:lumMod val="90000"/>
                  </a:schemeClr>
                </a:solidFill>
              </a:rPr>
              <a:t>(Towards a Passwordless Mojaloop)</a:t>
            </a:r>
            <a:br>
              <a:rPr lang="en-US" sz="6600" b="0" i="1" dirty="0">
                <a:cs typeface="Arial"/>
              </a:rPr>
            </a:br>
            <a:br>
              <a:rPr lang="en-US" sz="6600" b="0" dirty="0"/>
            </a:br>
            <a:r>
              <a:rPr lang="en-US" sz="4000" b="0" dirty="0"/>
              <a:t>Presenter</a:t>
            </a:r>
            <a:br>
              <a:rPr lang="en-US" sz="4400" b="0" dirty="0"/>
            </a:br>
            <a:br>
              <a:rPr lang="en-US" sz="4800" b="0" dirty="0"/>
            </a:br>
            <a:br>
              <a:rPr lang="en-US" sz="500" b="0" dirty="0"/>
            </a:br>
            <a:br>
              <a:rPr lang="en-US" sz="3200" b="0" dirty="0"/>
            </a:br>
            <a:r>
              <a:rPr lang="en-US" sz="3200" b="0" dirty="0"/>
              <a:t>Aime Bukasa</a:t>
            </a:r>
            <a:br>
              <a:rPr lang="en-US" sz="3200" b="0" dirty="0"/>
            </a:br>
            <a:endParaRPr lang="en-US" sz="6600" b="0" dirty="0">
              <a:cs typeface="Arial" panose="020B0604020202020204"/>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15</a:t>
            </a:fld>
            <a:endParaRPr lang="en-US" dirty="0"/>
          </a:p>
        </p:txBody>
      </p:sp>
      <p:sp>
        <p:nvSpPr>
          <p:cNvPr id="5" name="Title 1">
            <a:extLst>
              <a:ext uri="{FF2B5EF4-FFF2-40B4-BE49-F238E27FC236}">
                <a16:creationId xmlns:a16="http://schemas.microsoft.com/office/drawing/2014/main" id="{FA7680C5-69F6-D140-BEDD-239242DC3564}"/>
              </a:ext>
            </a:extLst>
          </p:cNvPr>
          <p:cNvSpPr txBox="1">
            <a:spLocks/>
          </p:cNvSpPr>
          <p:nvPr/>
        </p:nvSpPr>
        <p:spPr>
          <a:xfrm>
            <a:off x="1656091" y="8990714"/>
            <a:ext cx="20691684" cy="2319275"/>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2000" b="1" kern="1200">
                <a:solidFill>
                  <a:schemeClr val="bg1"/>
                </a:solidFill>
                <a:latin typeface="+mj-lt"/>
                <a:ea typeface="+mj-ea"/>
                <a:cs typeface="+mj-cs"/>
              </a:defRPr>
            </a:lvl1pPr>
          </a:lstStyle>
          <a:p>
            <a:endParaRPr lang="en-US" sz="3600" b="0" dirty="0"/>
          </a:p>
        </p:txBody>
      </p:sp>
    </p:spTree>
    <p:extLst>
      <p:ext uri="{BB962C8B-B14F-4D97-AF65-F5344CB8AC3E}">
        <p14:creationId xmlns:p14="http://schemas.microsoft.com/office/powerpoint/2010/main" val="2331893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16</a:t>
            </a:fld>
            <a:endParaRPr lang="en-US" dirty="0"/>
          </a:p>
        </p:txBody>
      </p:sp>
      <p:sp>
        <p:nvSpPr>
          <p:cNvPr id="8" name="Title 1">
            <a:extLst>
              <a:ext uri="{FF2B5EF4-FFF2-40B4-BE49-F238E27FC236}">
                <a16:creationId xmlns:a16="http://schemas.microsoft.com/office/drawing/2014/main" id="{A1844FD1-EBD7-4F7F-A171-826AE316D750}"/>
              </a:ext>
            </a:extLst>
          </p:cNvPr>
          <p:cNvSpPr>
            <a:spLocks noGrp="1"/>
          </p:cNvSpPr>
          <p:nvPr>
            <p:ph type="title"/>
          </p:nvPr>
        </p:nvSpPr>
        <p:spPr>
          <a:xfrm>
            <a:off x="1110562" y="499939"/>
            <a:ext cx="21033938" cy="2651126"/>
          </a:xfrm>
        </p:spPr>
        <p:txBody>
          <a:bodyPr>
            <a:normAutofit/>
          </a:bodyPr>
          <a:lstStyle/>
          <a:p>
            <a:r>
              <a:rPr lang="en-US" sz="6000"/>
              <a:t>Identity &amp; Access Management Reference Framework</a:t>
            </a:r>
            <a:endParaRPr lang="en-US" sz="6000" dirty="0"/>
          </a:p>
        </p:txBody>
      </p:sp>
      <p:pic>
        <p:nvPicPr>
          <p:cNvPr id="7" name="Picture 6">
            <a:extLst>
              <a:ext uri="{FF2B5EF4-FFF2-40B4-BE49-F238E27FC236}">
                <a16:creationId xmlns:a16="http://schemas.microsoft.com/office/drawing/2014/main" id="{5D68C23F-9E72-4CA0-AA10-4C0B10AAF2C6}"/>
              </a:ext>
            </a:extLst>
          </p:cNvPr>
          <p:cNvPicPr>
            <a:picLocks noChangeAspect="1"/>
          </p:cNvPicPr>
          <p:nvPr/>
        </p:nvPicPr>
        <p:blipFill>
          <a:blip r:embed="rId3"/>
          <a:stretch>
            <a:fillRect/>
          </a:stretch>
        </p:blipFill>
        <p:spPr>
          <a:xfrm>
            <a:off x="4359881" y="3151065"/>
            <a:ext cx="15101050" cy="9926761"/>
          </a:xfrm>
          <a:prstGeom prst="rect">
            <a:avLst/>
          </a:prstGeom>
        </p:spPr>
      </p:pic>
    </p:spTree>
    <p:extLst>
      <p:ext uri="{BB962C8B-B14F-4D97-AF65-F5344CB8AC3E}">
        <p14:creationId xmlns:p14="http://schemas.microsoft.com/office/powerpoint/2010/main" val="3125376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Why Passwordless Authentication</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17</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6" name="Picture 5"/>
          <p:cNvPicPr>
            <a:picLocks noChangeAspect="1"/>
          </p:cNvPicPr>
          <p:nvPr/>
        </p:nvPicPr>
        <p:blipFill>
          <a:blip r:embed="rId3"/>
          <a:stretch>
            <a:fillRect/>
          </a:stretch>
        </p:blipFill>
        <p:spPr>
          <a:xfrm>
            <a:off x="5769425" y="2786811"/>
            <a:ext cx="14129021" cy="9187474"/>
          </a:xfrm>
          <a:prstGeom prst="rect">
            <a:avLst/>
          </a:prstGeom>
        </p:spPr>
      </p:pic>
      <p:sp>
        <p:nvSpPr>
          <p:cNvPr id="3" name="TextBox 2">
            <a:extLst>
              <a:ext uri="{FF2B5EF4-FFF2-40B4-BE49-F238E27FC236}">
                <a16:creationId xmlns:a16="http://schemas.microsoft.com/office/drawing/2014/main" id="{98F4E6D1-0E8F-4B7F-A9F4-84559C8D719A}"/>
              </a:ext>
            </a:extLst>
          </p:cNvPr>
          <p:cNvSpPr txBox="1"/>
          <p:nvPr/>
        </p:nvSpPr>
        <p:spPr>
          <a:xfrm>
            <a:off x="3962399" y="12401760"/>
            <a:ext cx="15348858" cy="954107"/>
          </a:xfrm>
          <a:prstGeom prst="rect">
            <a:avLst/>
          </a:prstGeom>
          <a:noFill/>
        </p:spPr>
        <p:txBody>
          <a:bodyPr wrap="square" rtlCol="0">
            <a:spAutoFit/>
          </a:bodyPr>
          <a:lstStyle/>
          <a:p>
            <a:pPr algn="ctr"/>
            <a:r>
              <a:rPr lang="en-US" sz="2800" i="1" dirty="0">
                <a:solidFill>
                  <a:srgbClr val="002060"/>
                </a:solidFill>
              </a:rPr>
              <a:t>81% of successful cyberattacks are due a compromised password or username as per Verizon Data Breach Report - 2018</a:t>
            </a:r>
            <a:endParaRPr lang="en-ZA" sz="2800" i="1" dirty="0">
              <a:solidFill>
                <a:srgbClr val="002060"/>
              </a:solidFill>
            </a:endParaRPr>
          </a:p>
        </p:txBody>
      </p:sp>
    </p:spTree>
    <p:extLst>
      <p:ext uri="{BB962C8B-B14F-4D97-AF65-F5344CB8AC3E}">
        <p14:creationId xmlns:p14="http://schemas.microsoft.com/office/powerpoint/2010/main" val="21890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58161" y="1107911"/>
            <a:ext cx="21033938" cy="2651126"/>
          </a:xfrm>
        </p:spPr>
        <p:txBody>
          <a:bodyPr>
            <a:normAutofit/>
          </a:bodyPr>
          <a:lstStyle/>
          <a:p>
            <a:r>
              <a:rPr lang="en-US" sz="6000" dirty="0"/>
              <a:t>FIDO – Specification Overview</a:t>
            </a:r>
            <a:br>
              <a:rPr lang="en-US" sz="6000" dirty="0"/>
            </a:br>
            <a:endParaRPr lang="en-US" sz="60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18</a:t>
            </a:fld>
            <a:endParaRPr lang="en-US" dirty="0"/>
          </a:p>
        </p:txBody>
      </p:sp>
      <p:sp>
        <p:nvSpPr>
          <p:cNvPr id="3" name="Rectangle 2"/>
          <p:cNvSpPr/>
          <p:nvPr/>
        </p:nvSpPr>
        <p:spPr>
          <a:xfrm>
            <a:off x="1001702" y="3613406"/>
            <a:ext cx="15501041" cy="8217634"/>
          </a:xfrm>
          <a:prstGeom prst="rect">
            <a:avLst/>
          </a:prstGeom>
        </p:spPr>
        <p:txBody>
          <a:bodyPr wrap="square">
            <a:spAutoFit/>
          </a:bodyPr>
          <a:lstStyle/>
          <a:p>
            <a:pPr marL="571500" indent="-571500">
              <a:buFont typeface="Arial" panose="020B0604020202020204" pitchFamily="34" charset="0"/>
              <a:buChar char="•"/>
            </a:pPr>
            <a:r>
              <a:rPr lang="en-US" sz="3600" dirty="0"/>
              <a:t>The FIDO Alliance has published three sets of specifications for simpler, stronger authentication: </a:t>
            </a:r>
          </a:p>
          <a:p>
            <a:pPr marL="1485900" lvl="2" indent="-571500">
              <a:buFont typeface="Courier New" panose="02070309020205020404" pitchFamily="49" charset="0"/>
              <a:buChar char="o"/>
            </a:pPr>
            <a:r>
              <a:rPr lang="en-US" sz="3200" dirty="0"/>
              <a:t>FIDO Universal Second Factor (FIDO U2F), </a:t>
            </a:r>
          </a:p>
          <a:p>
            <a:pPr marL="1485900" lvl="2" indent="-571500">
              <a:buFont typeface="Courier New" panose="02070309020205020404" pitchFamily="49" charset="0"/>
              <a:buChar char="o"/>
            </a:pPr>
            <a:r>
              <a:rPr lang="en-US" sz="3200" dirty="0"/>
              <a:t>FIDO Universal Authentication Framework (FIDO UAF) </a:t>
            </a:r>
          </a:p>
          <a:p>
            <a:pPr marL="1485900" lvl="2" indent="-571500">
              <a:buFont typeface="Courier New" panose="02070309020205020404" pitchFamily="49" charset="0"/>
              <a:buChar char="o"/>
            </a:pPr>
            <a:r>
              <a:rPr lang="en-US" sz="3200" dirty="0"/>
              <a:t>and the Client to Authenticator Protocols (CTAP). </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ZA" sz="3600" dirty="0"/>
              <a:t>Client To Authenticator Protocol </a:t>
            </a:r>
            <a:r>
              <a:rPr lang="en-US" sz="3600" b="1" dirty="0"/>
              <a:t>CTAP</a:t>
            </a:r>
            <a:r>
              <a:rPr lang="en-US" sz="3600" dirty="0"/>
              <a:t> is complementary to the </a:t>
            </a:r>
            <a:r>
              <a:rPr lang="en-US" sz="3600" b="1" dirty="0"/>
              <a:t>W3C</a:t>
            </a:r>
            <a:r>
              <a:rPr lang="en-US" sz="3600" dirty="0"/>
              <a:t>’s </a:t>
            </a:r>
            <a:r>
              <a:rPr lang="en-US" sz="3600" b="1" dirty="0"/>
              <a:t>Web Authentication </a:t>
            </a:r>
            <a:r>
              <a:rPr lang="en-US" sz="3600" dirty="0"/>
              <a:t>(WebAuthn) specification; together, they are known as </a:t>
            </a:r>
            <a:r>
              <a:rPr lang="en-US" sz="3600" b="1" dirty="0"/>
              <a:t>FIDO2</a:t>
            </a:r>
            <a:r>
              <a:rPr lang="en-US" sz="3600" dirty="0"/>
              <a:t>.</a:t>
            </a:r>
          </a:p>
          <a:p>
            <a:endParaRPr lang="en-US" sz="3600" dirty="0"/>
          </a:p>
          <a:p>
            <a:pPr marL="571500" indent="-571500">
              <a:buFont typeface="Arial" panose="020B0604020202020204" pitchFamily="34" charset="0"/>
              <a:buChar char="•"/>
            </a:pPr>
            <a:r>
              <a:rPr lang="en-US" sz="3600" dirty="0"/>
              <a:t>All FIDO protocols are based on </a:t>
            </a:r>
            <a:r>
              <a:rPr lang="en-US" sz="3600" b="1" dirty="0"/>
              <a:t>Public Key Cryptography (Elliptic Curve Cryptography)</a:t>
            </a:r>
            <a:r>
              <a:rPr lang="en-US" sz="3600" dirty="0"/>
              <a:t> and are strongly resistant to phishing.</a:t>
            </a:r>
          </a:p>
          <a:p>
            <a:pPr marL="571500" indent="-571500">
              <a:buFont typeface="Arial" panose="020B0604020202020204" pitchFamily="34" charset="0"/>
              <a:buChar char="•"/>
            </a:pPr>
            <a:endParaRPr lang="en-US" sz="3600" dirty="0"/>
          </a:p>
          <a:p>
            <a:pPr marL="571500" indent="-571500">
              <a:buFont typeface="Arial" panose="020B0604020202020204" pitchFamily="34" charset="0"/>
              <a:buChar char="•"/>
            </a:pPr>
            <a:r>
              <a:rPr lang="en-US" sz="3600" dirty="0"/>
              <a:t>Supported by Google &amp; </a:t>
            </a:r>
            <a:r>
              <a:rPr lang="en-ZA" sz="3600" dirty="0"/>
              <a:t>Yubico (Co-Creators of FIDO U2F),</a:t>
            </a:r>
            <a:r>
              <a:rPr lang="en-US" sz="3600" dirty="0"/>
              <a:t> Microsoft, Amazon, Intel, Thales, Facebook, Dropbox, GitHub, Salesforce.com </a:t>
            </a:r>
          </a:p>
        </p:txBody>
      </p:sp>
      <p:pic>
        <p:nvPicPr>
          <p:cNvPr id="5" name="Picture 4">
            <a:extLst>
              <a:ext uri="{FF2B5EF4-FFF2-40B4-BE49-F238E27FC236}">
                <a16:creationId xmlns:a16="http://schemas.microsoft.com/office/drawing/2014/main" id="{9CCCE52B-88C5-4DD2-95F5-FC619F016ECF}"/>
              </a:ext>
            </a:extLst>
          </p:cNvPr>
          <p:cNvPicPr>
            <a:picLocks noChangeAspect="1"/>
          </p:cNvPicPr>
          <p:nvPr/>
        </p:nvPicPr>
        <p:blipFill>
          <a:blip r:embed="rId3"/>
          <a:stretch>
            <a:fillRect/>
          </a:stretch>
        </p:blipFill>
        <p:spPr>
          <a:xfrm>
            <a:off x="16916399" y="5304432"/>
            <a:ext cx="7032475" cy="4164669"/>
          </a:xfrm>
          <a:prstGeom prst="rect">
            <a:avLst/>
          </a:prstGeom>
        </p:spPr>
      </p:pic>
    </p:spTree>
    <p:extLst>
      <p:ext uri="{BB962C8B-B14F-4D97-AF65-F5344CB8AC3E}">
        <p14:creationId xmlns:p14="http://schemas.microsoft.com/office/powerpoint/2010/main" val="533247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Overview of FIDO 2 Standard</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19</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6" name="Picture 5" descr="FIDO2">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2350484" y="3115641"/>
            <a:ext cx="19598073" cy="9254869"/>
          </a:xfrm>
          <a:prstGeom prst="rect">
            <a:avLst/>
          </a:prstGeom>
          <a:noFill/>
          <a:ln>
            <a:noFill/>
          </a:ln>
        </p:spPr>
      </p:pic>
    </p:spTree>
    <p:extLst>
      <p:ext uri="{BB962C8B-B14F-4D97-AF65-F5344CB8AC3E}">
        <p14:creationId xmlns:p14="http://schemas.microsoft.com/office/powerpoint/2010/main" val="1915669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879557" y="751839"/>
            <a:ext cx="21033938" cy="2651126"/>
          </a:xfrm>
        </p:spPr>
        <p:txBody>
          <a:bodyPr>
            <a:normAutofit/>
          </a:bodyPr>
          <a:lstStyle/>
          <a:p>
            <a:r>
              <a:rPr lang="en-US" sz="6600" dirty="0"/>
              <a:t>About Code Quality &amp; Security Workstream</a:t>
            </a:r>
          </a:p>
        </p:txBody>
      </p:sp>
      <p:sp>
        <p:nvSpPr>
          <p:cNvPr id="3" name="Content Placeholder 2">
            <a:extLst>
              <a:ext uri="{FF2B5EF4-FFF2-40B4-BE49-F238E27FC236}">
                <a16:creationId xmlns:a16="http://schemas.microsoft.com/office/drawing/2014/main" id="{91A9C230-3792-48EC-A9D5-48CC4D925B12}"/>
              </a:ext>
            </a:extLst>
          </p:cNvPr>
          <p:cNvSpPr>
            <a:spLocks noGrp="1"/>
          </p:cNvSpPr>
          <p:nvPr>
            <p:ph idx="1"/>
          </p:nvPr>
        </p:nvSpPr>
        <p:spPr>
          <a:xfrm>
            <a:off x="1818360" y="3436659"/>
            <a:ext cx="26419183" cy="9527502"/>
          </a:xfrm>
        </p:spPr>
        <p:txBody>
          <a:bodyPr vert="horz" lIns="91440" tIns="45720" rIns="91440" bIns="45720" rtlCol="0" anchor="t">
            <a:normAutofit/>
          </a:bodyPr>
          <a:lstStyle/>
          <a:p>
            <a:pPr marL="0" indent="0">
              <a:lnSpc>
                <a:spcPct val="120000"/>
              </a:lnSpc>
              <a:spcBef>
                <a:spcPts val="0"/>
              </a:spcBef>
              <a:buNone/>
            </a:pPr>
            <a:endParaRPr lang="en-US" sz="2800" dirty="0">
              <a:cs typeface="Arial"/>
            </a:endParaRPr>
          </a:p>
          <a:p>
            <a:pPr marL="0" indent="0">
              <a:lnSpc>
                <a:spcPct val="120000"/>
              </a:lnSpc>
              <a:spcBef>
                <a:spcPts val="0"/>
              </a:spcBef>
              <a:buNone/>
            </a:pPr>
            <a:endParaRPr lang="en-US" sz="2800" dirty="0">
              <a:cs typeface="Arial"/>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a:t>
            </a:fld>
            <a:endParaRPr lang="en-US" dirty="0"/>
          </a:p>
        </p:txBody>
      </p:sp>
      <p:sp>
        <p:nvSpPr>
          <p:cNvPr id="6" name="TextBox 5">
            <a:extLst>
              <a:ext uri="{FF2B5EF4-FFF2-40B4-BE49-F238E27FC236}">
                <a16:creationId xmlns:a16="http://schemas.microsoft.com/office/drawing/2014/main" id="{EEC25196-287B-4E8B-904F-E7FC4003DC24}"/>
              </a:ext>
            </a:extLst>
          </p:cNvPr>
          <p:cNvSpPr txBox="1"/>
          <p:nvPr/>
        </p:nvSpPr>
        <p:spPr>
          <a:xfrm>
            <a:off x="1038490" y="2965350"/>
            <a:ext cx="23693853" cy="10802957"/>
          </a:xfrm>
          <a:prstGeom prst="rect">
            <a:avLst/>
          </a:prstGeom>
          <a:noFill/>
        </p:spPr>
        <p:txBody>
          <a:bodyPr wrap="square">
            <a:spAutoFit/>
          </a:bodyPr>
          <a:lstStyle/>
          <a:p>
            <a:r>
              <a:rPr lang="en-US" sz="2800" b="1" dirty="0"/>
              <a:t>Objective:</a:t>
            </a:r>
          </a:p>
          <a:p>
            <a:endParaRPr lang="en-US" sz="1200" b="1" dirty="0"/>
          </a:p>
          <a:p>
            <a:pPr marL="914400" lvl="1" indent="-457200">
              <a:buFont typeface="Wingdings" panose="05000000000000000000" pitchFamily="2" charset="2"/>
              <a:buChar char="v"/>
            </a:pPr>
            <a:r>
              <a:rPr lang="en-US" sz="2800" i="1" dirty="0">
                <a:solidFill>
                  <a:srgbClr val="002060"/>
                </a:solidFill>
              </a:rPr>
              <a:t>Continuously improve the Trust (reliability, transparency, privacy, compliance, quality and security) </a:t>
            </a:r>
            <a:r>
              <a:rPr lang="en-US" sz="2800" dirty="0"/>
              <a:t>of the Mojaloop Platform and transform our approach to quality and security in line with L1P principle on data privacy and emerging technological trends.</a:t>
            </a:r>
          </a:p>
          <a:p>
            <a:endParaRPr lang="en-US" sz="2800" dirty="0"/>
          </a:p>
          <a:p>
            <a:r>
              <a:rPr lang="en-US" sz="2800" b="1" dirty="0"/>
              <a:t>Delivery Model:</a:t>
            </a:r>
          </a:p>
          <a:p>
            <a:endParaRPr lang="en-US" sz="1200" b="1" dirty="0"/>
          </a:p>
          <a:p>
            <a:pPr marL="914400" lvl="1" indent="-457200">
              <a:buFont typeface="Wingdings" panose="05000000000000000000" pitchFamily="2" charset="2"/>
              <a:buChar char="v"/>
            </a:pPr>
            <a:r>
              <a:rPr lang="en-US" sz="2800" dirty="0"/>
              <a:t>Supports both </a:t>
            </a:r>
            <a:r>
              <a:rPr lang="en-US" sz="2800" i="1" dirty="0">
                <a:solidFill>
                  <a:srgbClr val="002060"/>
                </a:solidFill>
              </a:rPr>
              <a:t>functional and non-functional </a:t>
            </a:r>
            <a:r>
              <a:rPr lang="en-US" sz="2800" dirty="0"/>
              <a:t>requirements of the project, working alongside with other </a:t>
            </a:r>
            <a:r>
              <a:rPr lang="en-US" sz="2800" i="1" dirty="0">
                <a:solidFill>
                  <a:srgbClr val="002060"/>
                </a:solidFill>
              </a:rPr>
              <a:t>workstreams &amp; various governance committees o</a:t>
            </a:r>
            <a:r>
              <a:rPr lang="en-US" sz="2800" dirty="0"/>
              <a:t>n a</a:t>
            </a:r>
            <a:r>
              <a:rPr lang="en-US" sz="2800" i="1" dirty="0">
                <a:solidFill>
                  <a:srgbClr val="002060"/>
                </a:solidFill>
              </a:rPr>
              <a:t> shared responsibility Model.</a:t>
            </a:r>
            <a:endParaRPr lang="en-US" sz="2800" dirty="0"/>
          </a:p>
          <a:p>
            <a:endParaRPr lang="en-US" sz="2800" dirty="0"/>
          </a:p>
          <a:p>
            <a:r>
              <a:rPr lang="en-US" sz="2800" b="1" dirty="0"/>
              <a:t>Approach:</a:t>
            </a:r>
          </a:p>
          <a:p>
            <a:endParaRPr lang="en-US" sz="1200" dirty="0"/>
          </a:p>
          <a:p>
            <a:pPr marL="914400" lvl="1" indent="-457200">
              <a:buFont typeface="Wingdings" panose="05000000000000000000" pitchFamily="2" charset="2"/>
              <a:buChar char="v"/>
            </a:pPr>
            <a:r>
              <a:rPr lang="en-US" sz="2800" u="sng" dirty="0"/>
              <a:t>Standards and Control Centric </a:t>
            </a:r>
            <a:r>
              <a:rPr lang="en-US" sz="2800" dirty="0"/>
              <a:t>– Define and maintain Mojaloop software quality and security standards and guidelines – In certain areas we provide reference implementation whereas for other areas we require certain policies or standards to be adhered to.</a:t>
            </a:r>
          </a:p>
          <a:p>
            <a:pPr marL="914400" lvl="1" indent="-457200">
              <a:buFont typeface="Wingdings" panose="05000000000000000000" pitchFamily="2" charset="2"/>
              <a:buChar char="§"/>
            </a:pPr>
            <a:endParaRPr lang="en-US" sz="2800" dirty="0"/>
          </a:p>
          <a:p>
            <a:pPr marL="914400" lvl="1" indent="-457200">
              <a:buFont typeface="Wingdings" panose="05000000000000000000" pitchFamily="2" charset="2"/>
              <a:buChar char="v"/>
            </a:pPr>
            <a:r>
              <a:rPr lang="en-US" sz="2800" u="sng" dirty="0"/>
              <a:t>Risk and Threat Centric </a:t>
            </a:r>
            <a:r>
              <a:rPr lang="en-US" sz="2800" dirty="0"/>
              <a:t>– Perform risk assessments and threat modelling to identify, validate, classify &amp; prioritize security requirements.</a:t>
            </a:r>
          </a:p>
          <a:p>
            <a:pPr lvl="1"/>
            <a:endParaRPr lang="en-US" sz="2800" dirty="0"/>
          </a:p>
          <a:p>
            <a:pPr marL="457200" indent="-457200">
              <a:buFont typeface="Arial" panose="020B0604020202020204" pitchFamily="34" charset="0"/>
              <a:buChar char="•"/>
            </a:pPr>
            <a:endParaRPr lang="en-US" sz="1200" dirty="0"/>
          </a:p>
          <a:p>
            <a:r>
              <a:rPr lang="en-US" sz="2800" b="1" dirty="0"/>
              <a:t>Milestones:</a:t>
            </a:r>
          </a:p>
          <a:p>
            <a:endParaRPr lang="en-US" sz="1200" dirty="0"/>
          </a:p>
          <a:p>
            <a:pPr marL="914400" lvl="1" indent="-457200">
              <a:buFont typeface="Wingdings" panose="05000000000000000000" pitchFamily="2" charset="2"/>
              <a:buChar char="v"/>
            </a:pPr>
            <a:r>
              <a:rPr lang="en-US" sz="2700" dirty="0"/>
              <a:t>PI 1 – 8 : Foundation Phase - Built-in confidentiality and Integrity as part of the Core Mojaloop Architecture.</a:t>
            </a:r>
          </a:p>
          <a:p>
            <a:pPr marL="2286000" lvl="4" indent="-457200">
              <a:buFont typeface="Wingdings" panose="05000000000000000000" pitchFamily="2" charset="2"/>
              <a:buChar char="ü"/>
            </a:pPr>
            <a:r>
              <a:rPr lang="en-US" sz="2700" dirty="0"/>
              <a:t>Developed and Implemented Signatures, MTLS, PKI, encryption standards </a:t>
            </a:r>
          </a:p>
          <a:p>
            <a:pPr marL="2286000" lvl="4" indent="-457200">
              <a:buFont typeface="Wingdings" panose="05000000000000000000" pitchFamily="2" charset="2"/>
              <a:buChar char="ü"/>
            </a:pPr>
            <a:r>
              <a:rPr lang="en-US" sz="2700" dirty="0"/>
              <a:t>Established a code quality and security framework - DevOps &amp; CI/CD Tools automation, workflows &amp; policies</a:t>
            </a:r>
          </a:p>
          <a:p>
            <a:pPr lvl="4"/>
            <a:endParaRPr lang="en-US" sz="2700" dirty="0"/>
          </a:p>
          <a:p>
            <a:pPr marL="914400" lvl="1" indent="-457200">
              <a:buFont typeface="Wingdings" panose="05000000000000000000" pitchFamily="2" charset="2"/>
              <a:buChar char="v"/>
            </a:pPr>
            <a:r>
              <a:rPr lang="en-US" sz="2700" dirty="0"/>
              <a:t>PI 9 – Current: Phase 5 (One Loop for all)  – Consolidate, optimize &amp; improve.</a:t>
            </a:r>
          </a:p>
          <a:p>
            <a:pPr marL="2286000" lvl="4" indent="-457200">
              <a:buFont typeface="Wingdings" panose="05000000000000000000" pitchFamily="2" charset="2"/>
              <a:buChar char="ü"/>
            </a:pPr>
            <a:r>
              <a:rPr lang="en-US" sz="2700" dirty="0"/>
              <a:t>Introduced a risk and threat driven approach </a:t>
            </a:r>
          </a:p>
          <a:p>
            <a:pPr marL="2286000" lvl="4" indent="-457200">
              <a:buFont typeface="Wingdings" panose="05000000000000000000" pitchFamily="2" charset="2"/>
              <a:buChar char="ü"/>
            </a:pPr>
            <a:r>
              <a:rPr lang="en-US" sz="2700" dirty="0"/>
              <a:t>Baselining Mojaloop against best practice standards – PCI DSS and GDPR</a:t>
            </a:r>
          </a:p>
          <a:p>
            <a:pPr marL="2286000" lvl="4" indent="-457200">
              <a:buFont typeface="Wingdings" panose="05000000000000000000" pitchFamily="2" charset="2"/>
              <a:buChar char="ü"/>
            </a:pPr>
            <a:r>
              <a:rPr lang="en-US" sz="2700" dirty="0"/>
              <a:t>Focus on the data protection, Cryptographic Controls (CPM and FIDO) and Deeper Community Engagement  </a:t>
            </a:r>
            <a:endParaRPr lang="en-US" dirty="0"/>
          </a:p>
        </p:txBody>
      </p:sp>
    </p:spTree>
    <p:extLst>
      <p:ext uri="{BB962C8B-B14F-4D97-AF65-F5344CB8AC3E}">
        <p14:creationId xmlns:p14="http://schemas.microsoft.com/office/powerpoint/2010/main" val="2551586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FIDO Universal Authentication Framework (UAF)</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20</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7" name="Picture 6" descr="FIDO UAF - Passwordless Experience"/>
          <p:cNvPicPr/>
          <p:nvPr/>
        </p:nvPicPr>
        <p:blipFill>
          <a:blip r:embed="rId3">
            <a:extLst>
              <a:ext uri="{28A0092B-C50C-407E-A947-70E740481C1C}">
                <a14:useLocalDpi xmlns:a14="http://schemas.microsoft.com/office/drawing/2010/main" val="0"/>
              </a:ext>
            </a:extLst>
          </a:blip>
          <a:srcRect/>
          <a:stretch>
            <a:fillRect/>
          </a:stretch>
        </p:blipFill>
        <p:spPr bwMode="auto">
          <a:xfrm>
            <a:off x="609712" y="3114886"/>
            <a:ext cx="21930519" cy="7966771"/>
          </a:xfrm>
          <a:prstGeom prst="rect">
            <a:avLst/>
          </a:prstGeom>
          <a:noFill/>
          <a:ln>
            <a:noFill/>
          </a:ln>
        </p:spPr>
      </p:pic>
      <p:sp>
        <p:nvSpPr>
          <p:cNvPr id="6" name="TextBox 5">
            <a:extLst>
              <a:ext uri="{FF2B5EF4-FFF2-40B4-BE49-F238E27FC236}">
                <a16:creationId xmlns:a16="http://schemas.microsoft.com/office/drawing/2014/main" id="{816936BB-3025-43F6-8961-290FE6313A22}"/>
              </a:ext>
            </a:extLst>
          </p:cNvPr>
          <p:cNvSpPr txBox="1"/>
          <p:nvPr/>
        </p:nvSpPr>
        <p:spPr>
          <a:xfrm>
            <a:off x="5150530" y="11395730"/>
            <a:ext cx="15348858" cy="523220"/>
          </a:xfrm>
          <a:prstGeom prst="rect">
            <a:avLst/>
          </a:prstGeom>
          <a:noFill/>
        </p:spPr>
        <p:txBody>
          <a:bodyPr wrap="square" rtlCol="0">
            <a:spAutoFit/>
          </a:bodyPr>
          <a:lstStyle/>
          <a:p>
            <a:pPr algn="ctr"/>
            <a:r>
              <a:rPr lang="en-US" sz="2800" i="1" dirty="0">
                <a:solidFill>
                  <a:srgbClr val="002060"/>
                </a:solidFill>
              </a:rPr>
              <a:t>Hackers loves passwords, they’re hard for humans to remember and easy for hackers to guess!!</a:t>
            </a:r>
            <a:endParaRPr lang="en-ZA" sz="2800" i="1" dirty="0">
              <a:solidFill>
                <a:srgbClr val="002060"/>
              </a:solidFill>
            </a:endParaRPr>
          </a:p>
        </p:txBody>
      </p:sp>
    </p:spTree>
    <p:extLst>
      <p:ext uri="{BB962C8B-B14F-4D97-AF65-F5344CB8AC3E}">
        <p14:creationId xmlns:p14="http://schemas.microsoft.com/office/powerpoint/2010/main" val="70956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FIDO Universal Second Factor Authentication(U2F)</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21</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6" name="Picture 5" descr="Second Factor Experience - FIDO U2F"/>
          <p:cNvPicPr/>
          <p:nvPr/>
        </p:nvPicPr>
        <p:blipFill>
          <a:blip r:embed="rId3">
            <a:extLst>
              <a:ext uri="{28A0092B-C50C-407E-A947-70E740481C1C}">
                <a14:useLocalDpi xmlns:a14="http://schemas.microsoft.com/office/drawing/2010/main" val="0"/>
              </a:ext>
            </a:extLst>
          </a:blip>
          <a:srcRect/>
          <a:stretch>
            <a:fillRect/>
          </a:stretch>
        </p:blipFill>
        <p:spPr bwMode="auto">
          <a:xfrm>
            <a:off x="2285998" y="3115642"/>
            <a:ext cx="18552097" cy="9206988"/>
          </a:xfrm>
          <a:prstGeom prst="rect">
            <a:avLst/>
          </a:prstGeom>
          <a:noFill/>
          <a:ln>
            <a:noFill/>
          </a:ln>
        </p:spPr>
      </p:pic>
      <p:sp>
        <p:nvSpPr>
          <p:cNvPr id="7" name="TextBox 6">
            <a:extLst>
              <a:ext uri="{FF2B5EF4-FFF2-40B4-BE49-F238E27FC236}">
                <a16:creationId xmlns:a16="http://schemas.microsoft.com/office/drawing/2014/main" id="{5A05EED9-D93A-4287-95EB-9613516F4B30}"/>
              </a:ext>
            </a:extLst>
          </p:cNvPr>
          <p:cNvSpPr txBox="1"/>
          <p:nvPr/>
        </p:nvSpPr>
        <p:spPr>
          <a:xfrm>
            <a:off x="3086832" y="11414995"/>
            <a:ext cx="16950427" cy="954107"/>
          </a:xfrm>
          <a:prstGeom prst="rect">
            <a:avLst/>
          </a:prstGeom>
          <a:noFill/>
        </p:spPr>
        <p:txBody>
          <a:bodyPr wrap="square" rtlCol="0">
            <a:spAutoFit/>
          </a:bodyPr>
          <a:lstStyle/>
          <a:p>
            <a:pPr algn="ctr"/>
            <a:r>
              <a:rPr lang="en-US" sz="2800" i="1" dirty="0">
                <a:solidFill>
                  <a:srgbClr val="002060"/>
                </a:solidFill>
              </a:rPr>
              <a:t>Microsoft records 85 million Azure Logging every month, using windows hello or Microsoft authenticator – This is back by a FIDO based implementation in Azure Active Directory</a:t>
            </a:r>
            <a:endParaRPr lang="en-ZA" sz="2800" i="1" dirty="0">
              <a:solidFill>
                <a:srgbClr val="002060"/>
              </a:solidFill>
            </a:endParaRPr>
          </a:p>
        </p:txBody>
      </p:sp>
    </p:spTree>
    <p:extLst>
      <p:ext uri="{BB962C8B-B14F-4D97-AF65-F5344CB8AC3E}">
        <p14:creationId xmlns:p14="http://schemas.microsoft.com/office/powerpoint/2010/main" val="24597656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Mojaloop FIDO Architecture Framework</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22</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8" name="Picture 7"/>
          <p:cNvPicPr>
            <a:picLocks noChangeAspect="1"/>
          </p:cNvPicPr>
          <p:nvPr/>
        </p:nvPicPr>
        <p:blipFill>
          <a:blip r:embed="rId3"/>
          <a:stretch>
            <a:fillRect/>
          </a:stretch>
        </p:blipFill>
        <p:spPr>
          <a:xfrm>
            <a:off x="1350041" y="3028557"/>
            <a:ext cx="20486695" cy="10860770"/>
          </a:xfrm>
          <a:prstGeom prst="rect">
            <a:avLst/>
          </a:prstGeom>
        </p:spPr>
      </p:pic>
      <p:sp>
        <p:nvSpPr>
          <p:cNvPr id="3" name="TextBox 2">
            <a:extLst>
              <a:ext uri="{FF2B5EF4-FFF2-40B4-BE49-F238E27FC236}">
                <a16:creationId xmlns:a16="http://schemas.microsoft.com/office/drawing/2014/main" id="{81C384FA-26EF-4E5A-A797-3320A6BDD107}"/>
              </a:ext>
            </a:extLst>
          </p:cNvPr>
          <p:cNvSpPr txBox="1"/>
          <p:nvPr/>
        </p:nvSpPr>
        <p:spPr>
          <a:xfrm>
            <a:off x="10615158" y="11952514"/>
            <a:ext cx="3928156" cy="1919969"/>
          </a:xfrm>
          <a:prstGeom prst="rect">
            <a:avLst/>
          </a:prstGeom>
          <a:solidFill>
            <a:schemeClr val="bg1"/>
          </a:solidFill>
        </p:spPr>
        <p:txBody>
          <a:bodyPr wrap="square" rtlCol="0">
            <a:spAutoFit/>
          </a:bodyPr>
          <a:lstStyle/>
          <a:p>
            <a:endParaRPr lang="en-ZA" dirty="0"/>
          </a:p>
        </p:txBody>
      </p:sp>
    </p:spTree>
    <p:extLst>
      <p:ext uri="{BB962C8B-B14F-4D97-AF65-F5344CB8AC3E}">
        <p14:creationId xmlns:p14="http://schemas.microsoft.com/office/powerpoint/2010/main" val="408677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9" y="956332"/>
            <a:ext cx="21033938" cy="2651126"/>
          </a:xfrm>
        </p:spPr>
        <p:txBody>
          <a:bodyPr>
            <a:normAutofit/>
          </a:bodyPr>
          <a:lstStyle/>
          <a:p>
            <a:r>
              <a:rPr lang="en-US" sz="6600" dirty="0"/>
              <a:t>PISP FIDO Use Case</a:t>
            </a:r>
            <a:br>
              <a:rPr lang="en-US" sz="6600" dirty="0"/>
            </a:br>
            <a:endParaRPr lang="en-US" sz="66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23</a:t>
            </a:fld>
            <a:endParaRPr lang="en-US" dirty="0"/>
          </a:p>
        </p:txBody>
      </p:sp>
      <p:sp>
        <p:nvSpPr>
          <p:cNvPr id="5" name="TextBox 4">
            <a:extLst>
              <a:ext uri="{FF2B5EF4-FFF2-40B4-BE49-F238E27FC236}">
                <a16:creationId xmlns:a16="http://schemas.microsoft.com/office/drawing/2014/main" id="{E9115FE8-811D-4FA6-A28A-131D181DEE87}"/>
              </a:ext>
            </a:extLst>
          </p:cNvPr>
          <p:cNvSpPr txBox="1"/>
          <p:nvPr/>
        </p:nvSpPr>
        <p:spPr>
          <a:xfrm>
            <a:off x="1694547" y="3115641"/>
            <a:ext cx="21560119" cy="2369880"/>
          </a:xfrm>
          <a:prstGeom prst="rect">
            <a:avLst/>
          </a:prstGeom>
          <a:noFill/>
        </p:spPr>
        <p:txBody>
          <a:bodyPr wrap="square">
            <a:spAutoFit/>
          </a:bodyPr>
          <a:lstStyle/>
          <a:p>
            <a:endParaRPr lang="en-US" sz="4400" u="sng" dirty="0">
              <a:solidFill>
                <a:srgbClr val="002060"/>
              </a:solidFill>
            </a:endParaRPr>
          </a:p>
          <a:p>
            <a:endParaRPr lang="en-US" sz="4400" u="sng" dirty="0">
              <a:solidFill>
                <a:srgbClr val="002060"/>
              </a:solidFill>
            </a:endParaRPr>
          </a:p>
          <a:p>
            <a:endParaRPr lang="en-US" sz="1200" dirty="0"/>
          </a:p>
          <a:p>
            <a:pPr lvl="2"/>
            <a:endParaRPr lang="en-GB" sz="1200" dirty="0"/>
          </a:p>
          <a:p>
            <a:pPr lvl="2"/>
            <a:endParaRPr lang="en-GB" sz="1200" dirty="0"/>
          </a:p>
          <a:p>
            <a:endParaRPr lang="en-US" sz="2400" dirty="0"/>
          </a:p>
        </p:txBody>
      </p:sp>
      <p:pic>
        <p:nvPicPr>
          <p:cNvPr id="3" name="Picture 2"/>
          <p:cNvPicPr>
            <a:picLocks noChangeAspect="1"/>
          </p:cNvPicPr>
          <p:nvPr/>
        </p:nvPicPr>
        <p:blipFill>
          <a:blip r:embed="rId3"/>
          <a:stretch>
            <a:fillRect/>
          </a:stretch>
        </p:blipFill>
        <p:spPr>
          <a:xfrm>
            <a:off x="1458686" y="3115641"/>
            <a:ext cx="20489871" cy="10600359"/>
          </a:xfrm>
          <a:prstGeom prst="rect">
            <a:avLst/>
          </a:prstGeom>
        </p:spPr>
      </p:pic>
    </p:spTree>
    <p:extLst>
      <p:ext uri="{BB962C8B-B14F-4D97-AF65-F5344CB8AC3E}">
        <p14:creationId xmlns:p14="http://schemas.microsoft.com/office/powerpoint/2010/main" val="362505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14618" y="956332"/>
            <a:ext cx="22946867" cy="2651126"/>
          </a:xfrm>
        </p:spPr>
        <p:txBody>
          <a:bodyPr>
            <a:normAutofit/>
          </a:bodyPr>
          <a:lstStyle/>
          <a:p>
            <a:r>
              <a:rPr lang="en-US" sz="6000" dirty="0"/>
              <a:t>IAM Epic Gap Analysis – Scope for P1 13+</a:t>
            </a:r>
            <a:br>
              <a:rPr lang="en-US" sz="6000" dirty="0"/>
            </a:br>
            <a:endParaRPr lang="en-US" sz="6000" dirty="0"/>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24</a:t>
            </a:fld>
            <a:endParaRPr lang="en-US" dirty="0"/>
          </a:p>
        </p:txBody>
      </p:sp>
      <p:sp>
        <p:nvSpPr>
          <p:cNvPr id="6" name="Rectangle: Rounded Corners 5">
            <a:extLst>
              <a:ext uri="{FF2B5EF4-FFF2-40B4-BE49-F238E27FC236}">
                <a16:creationId xmlns:a16="http://schemas.microsoft.com/office/drawing/2014/main" id="{C4F113FA-D3E1-4279-9669-DCABE76FFAEF}"/>
              </a:ext>
            </a:extLst>
          </p:cNvPr>
          <p:cNvSpPr/>
          <p:nvPr/>
        </p:nvSpPr>
        <p:spPr>
          <a:xfrm>
            <a:off x="1683991" y="5025477"/>
            <a:ext cx="6233612" cy="627962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514350" indent="-514350">
              <a:buFont typeface="+mj-lt"/>
              <a:buAutoNum type="arabicPeriod"/>
            </a:pPr>
            <a:r>
              <a:rPr lang="en-ZA" sz="3200" dirty="0"/>
              <a:t>Credential Management</a:t>
            </a:r>
          </a:p>
          <a:p>
            <a:pPr marL="514350" indent="-514350">
              <a:buFont typeface="+mj-lt"/>
              <a:buAutoNum type="arabicPeriod"/>
            </a:pPr>
            <a:r>
              <a:rPr lang="en-ZA" sz="3200" dirty="0"/>
              <a:t>Self Service</a:t>
            </a:r>
          </a:p>
          <a:p>
            <a:pPr marL="514350" indent="-514350">
              <a:buFont typeface="+mj-lt"/>
              <a:buAutoNum type="arabicPeriod"/>
            </a:pPr>
            <a:r>
              <a:rPr lang="en-ZA" sz="3200" dirty="0"/>
              <a:t>Profile Management</a:t>
            </a:r>
          </a:p>
          <a:p>
            <a:pPr marL="514350" indent="-514350">
              <a:buFont typeface="+mj-lt"/>
              <a:buAutoNum type="arabicPeriod"/>
            </a:pPr>
            <a:r>
              <a:rPr lang="en-ZA" sz="3200" dirty="0"/>
              <a:t>User registration</a:t>
            </a:r>
          </a:p>
          <a:p>
            <a:pPr marL="514350" indent="-514350">
              <a:buFont typeface="+mj-lt"/>
              <a:buAutoNum type="arabicPeriod"/>
            </a:pPr>
            <a:r>
              <a:rPr lang="en-ZA" sz="3200" dirty="0"/>
              <a:t>IAM Workflow</a:t>
            </a:r>
          </a:p>
          <a:p>
            <a:pPr marL="514350" indent="-514350">
              <a:buFont typeface="+mj-lt"/>
              <a:buAutoNum type="arabicPeriod"/>
            </a:pPr>
            <a:r>
              <a:rPr lang="en-ZA" sz="3200" dirty="0"/>
              <a:t>User Provisioning</a:t>
            </a:r>
          </a:p>
          <a:p>
            <a:pPr marL="514350" indent="-514350">
              <a:buFont typeface="+mj-lt"/>
              <a:buAutoNum type="arabicPeriod"/>
            </a:pPr>
            <a:r>
              <a:rPr lang="en-ZA" sz="3200" dirty="0"/>
              <a:t>Application Integration</a:t>
            </a:r>
          </a:p>
          <a:p>
            <a:pPr marL="514350" indent="-514350">
              <a:buFont typeface="+mj-lt"/>
              <a:buAutoNum type="arabicPeriod"/>
            </a:pPr>
            <a:r>
              <a:rPr lang="en-ZA" sz="3200" dirty="0"/>
              <a:t>Anonymization and Pseudonymisation </a:t>
            </a:r>
          </a:p>
        </p:txBody>
      </p:sp>
      <p:sp>
        <p:nvSpPr>
          <p:cNvPr id="7" name="Rectangle 6">
            <a:extLst>
              <a:ext uri="{FF2B5EF4-FFF2-40B4-BE49-F238E27FC236}">
                <a16:creationId xmlns:a16="http://schemas.microsoft.com/office/drawing/2014/main" id="{D21C7744-DC9A-4CEB-AB94-C44C7808D91B}"/>
              </a:ext>
            </a:extLst>
          </p:cNvPr>
          <p:cNvSpPr/>
          <p:nvPr/>
        </p:nvSpPr>
        <p:spPr>
          <a:xfrm>
            <a:off x="1662220" y="3298936"/>
            <a:ext cx="6654472" cy="1704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ZA" sz="4000" b="1" dirty="0">
                <a:solidFill>
                  <a:schemeClr val="bg1"/>
                </a:solidFill>
              </a:rPr>
              <a:t>Identity Management</a:t>
            </a:r>
          </a:p>
        </p:txBody>
      </p:sp>
      <p:sp>
        <p:nvSpPr>
          <p:cNvPr id="12" name="Rectangle: Rounded Corners 11">
            <a:extLst>
              <a:ext uri="{FF2B5EF4-FFF2-40B4-BE49-F238E27FC236}">
                <a16:creationId xmlns:a16="http://schemas.microsoft.com/office/drawing/2014/main" id="{0952EA74-DB3D-4D01-AC16-F0F6C557D1C9}"/>
              </a:ext>
            </a:extLst>
          </p:cNvPr>
          <p:cNvSpPr/>
          <p:nvPr/>
        </p:nvSpPr>
        <p:spPr>
          <a:xfrm>
            <a:off x="15293392" y="5063299"/>
            <a:ext cx="6475425" cy="6279624"/>
          </a:xfrm>
          <a:prstGeom prst="roundRect">
            <a:avLst/>
          </a:prstGeom>
          <a:solidFill>
            <a:schemeClr val="bg1"/>
          </a:solidFill>
          <a:ln>
            <a:solidFill>
              <a:schemeClr val="bg1">
                <a:lumMod val="65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971550" lvl="1" indent="-514350">
              <a:lnSpc>
                <a:spcPct val="107000"/>
              </a:lnSpc>
              <a:buFont typeface="+mj-lt"/>
              <a:buAutoNum type="arabicPeriod"/>
            </a:pPr>
            <a:r>
              <a:rPr lang="en-ZA" sz="3200" dirty="0"/>
              <a:t>Access Control</a:t>
            </a:r>
          </a:p>
          <a:p>
            <a:pPr marL="971550" lvl="1" indent="-514350">
              <a:lnSpc>
                <a:spcPct val="107000"/>
              </a:lnSpc>
              <a:buFont typeface="+mj-lt"/>
              <a:buAutoNum type="arabicPeriod"/>
            </a:pPr>
            <a:r>
              <a:rPr lang="en-ZA" sz="3200" dirty="0"/>
              <a:t>Rule-based authorization systems</a:t>
            </a:r>
          </a:p>
          <a:p>
            <a:pPr marL="971550" lvl="1" indent="-514350">
              <a:lnSpc>
                <a:spcPct val="107000"/>
              </a:lnSpc>
              <a:buFont typeface="+mj-lt"/>
              <a:buAutoNum type="arabicPeriod"/>
            </a:pPr>
            <a:r>
              <a:rPr lang="en-ZA" sz="3200" dirty="0"/>
              <a:t>Role-based authorization control</a:t>
            </a:r>
          </a:p>
          <a:p>
            <a:pPr marL="971550" lvl="1" indent="-514350">
              <a:lnSpc>
                <a:spcPct val="107000"/>
              </a:lnSpc>
              <a:buFont typeface="+mj-lt"/>
              <a:buAutoNum type="arabicPeriod"/>
            </a:pPr>
            <a:r>
              <a:rPr lang="en-ZA" sz="3200" dirty="0"/>
              <a:t>IAM and Access Policies</a:t>
            </a:r>
          </a:p>
          <a:p>
            <a:pPr marL="971550" lvl="1" indent="-514350">
              <a:lnSpc>
                <a:spcPct val="107000"/>
              </a:lnSpc>
              <a:buFont typeface="+mj-lt"/>
              <a:buAutoNum type="arabicPeriod"/>
            </a:pPr>
            <a:r>
              <a:rPr lang="en-ZA" sz="3200" dirty="0"/>
              <a:t>Delegated Administration</a:t>
            </a:r>
          </a:p>
          <a:p>
            <a:pPr marL="971550" lvl="1" indent="-514350">
              <a:lnSpc>
                <a:spcPct val="107000"/>
              </a:lnSpc>
              <a:buFont typeface="+mj-lt"/>
              <a:buAutoNum type="arabicPeriod"/>
            </a:pPr>
            <a:r>
              <a:rPr lang="en-ZA" sz="3200" dirty="0"/>
              <a:t>Reconciliation</a:t>
            </a:r>
          </a:p>
          <a:p>
            <a:pPr marL="971550" lvl="1" indent="-514350">
              <a:lnSpc>
                <a:spcPct val="107000"/>
              </a:lnSpc>
              <a:buFont typeface="+mj-lt"/>
              <a:buAutoNum type="arabicPeriod"/>
            </a:pPr>
            <a:r>
              <a:rPr lang="en-US" sz="3200" dirty="0">
                <a:ea typeface="Calibri" panose="020F0502020204030204" pitchFamily="34" charset="0"/>
                <a:cs typeface="Times New Roman" panose="02020603050405020304" pitchFamily="18" charset="0"/>
              </a:rPr>
              <a:t>Monitoring</a:t>
            </a:r>
            <a:endParaRPr lang="en-ZA" sz="3200" dirty="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C08952D7-3B40-4518-86C2-0C98C639AE87}"/>
              </a:ext>
            </a:extLst>
          </p:cNvPr>
          <p:cNvSpPr/>
          <p:nvPr/>
        </p:nvSpPr>
        <p:spPr>
          <a:xfrm>
            <a:off x="15036477" y="3314987"/>
            <a:ext cx="6732340" cy="1704770"/>
          </a:xfrm>
          <a:prstGeom prst="rect">
            <a:avLst/>
          </a:prstGeom>
          <a:solidFill>
            <a:schemeClr val="bg1">
              <a:lumMod val="65000"/>
            </a:schemeClr>
          </a:solidFill>
          <a:ln>
            <a:solidFill>
              <a:schemeClr val="bg1">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1" algn="ctr">
              <a:lnSpc>
                <a:spcPct val="107000"/>
              </a:lnSpc>
            </a:pPr>
            <a:r>
              <a:rPr lang="en-US" sz="4000" b="1" dirty="0">
                <a:solidFill>
                  <a:schemeClr val="bg1"/>
                </a:solidFill>
              </a:rPr>
              <a:t>Authorization</a:t>
            </a:r>
            <a:endParaRPr lang="en-ZA" sz="4000" b="1" dirty="0">
              <a:solidFill>
                <a:schemeClr val="bg1"/>
              </a:solidFill>
            </a:endParaRPr>
          </a:p>
        </p:txBody>
      </p:sp>
      <p:sp>
        <p:nvSpPr>
          <p:cNvPr id="14" name="Rectangle: Rounded Corners 13">
            <a:extLst>
              <a:ext uri="{FF2B5EF4-FFF2-40B4-BE49-F238E27FC236}">
                <a16:creationId xmlns:a16="http://schemas.microsoft.com/office/drawing/2014/main" id="{47DC5212-8A4B-4A25-9C71-0D924DAF3EF6}"/>
              </a:ext>
            </a:extLst>
          </p:cNvPr>
          <p:cNvSpPr/>
          <p:nvPr/>
        </p:nvSpPr>
        <p:spPr>
          <a:xfrm>
            <a:off x="8397107" y="5025477"/>
            <a:ext cx="6475425" cy="6279624"/>
          </a:xfrm>
          <a:prstGeom prst="roundRect">
            <a:avLst/>
          </a:prstGeom>
          <a:ln>
            <a:solidFill>
              <a:schemeClr val="accent6">
                <a:lumMod val="60000"/>
                <a:lumOff val="40000"/>
              </a:schemeClr>
            </a:solidFill>
          </a:ln>
        </p:spPr>
        <p:style>
          <a:lnRef idx="2">
            <a:schemeClr val="accent2"/>
          </a:lnRef>
          <a:fillRef idx="1">
            <a:schemeClr val="lt1"/>
          </a:fillRef>
          <a:effectRef idx="0">
            <a:schemeClr val="accent2"/>
          </a:effectRef>
          <a:fontRef idx="minor">
            <a:schemeClr val="dk1"/>
          </a:fontRef>
        </p:style>
        <p:txBody>
          <a:bodyPr rtlCol="0" anchor="ctr"/>
          <a:lstStyle/>
          <a:p>
            <a:pPr marL="1428750" lvl="2" indent="-514350">
              <a:lnSpc>
                <a:spcPct val="107000"/>
              </a:lnSpc>
              <a:buFont typeface="+mj-lt"/>
              <a:buAutoNum type="arabicPeriod"/>
            </a:pPr>
            <a:r>
              <a:rPr lang="en-ZA" sz="3200" dirty="0"/>
              <a:t>Authentication factors </a:t>
            </a:r>
          </a:p>
          <a:p>
            <a:pPr marL="1428750" lvl="2" indent="-514350">
              <a:lnSpc>
                <a:spcPct val="107000"/>
              </a:lnSpc>
              <a:buFont typeface="+mj-lt"/>
              <a:buAutoNum type="arabicPeriod"/>
            </a:pPr>
            <a:r>
              <a:rPr lang="en-ZA" sz="3200" dirty="0"/>
              <a:t>Authentication servers </a:t>
            </a:r>
          </a:p>
          <a:p>
            <a:pPr marL="1428750" lvl="2" indent="-514350">
              <a:lnSpc>
                <a:spcPct val="107000"/>
              </a:lnSpc>
              <a:buFont typeface="+mj-lt"/>
              <a:buAutoNum type="arabicPeriod"/>
            </a:pPr>
            <a:r>
              <a:rPr lang="en-ZA" sz="3200" dirty="0"/>
              <a:t>SAML 2.0 </a:t>
            </a:r>
          </a:p>
          <a:p>
            <a:pPr marL="1428750" lvl="2" indent="-514350">
              <a:lnSpc>
                <a:spcPct val="107000"/>
              </a:lnSpc>
              <a:buFont typeface="+mj-lt"/>
              <a:buAutoNum type="arabicPeriod"/>
            </a:pPr>
            <a:r>
              <a:rPr lang="en-US" sz="3200" dirty="0"/>
              <a:t>Oauth 2.0</a:t>
            </a:r>
          </a:p>
          <a:p>
            <a:pPr marL="1428750" lvl="2" indent="-514350">
              <a:lnSpc>
                <a:spcPct val="107000"/>
              </a:lnSpc>
              <a:buFont typeface="+mj-lt"/>
              <a:buAutoNum type="arabicPeriod"/>
            </a:pPr>
            <a:r>
              <a:rPr lang="en-US" sz="3200" b="1" dirty="0"/>
              <a:t>FIDO</a:t>
            </a:r>
            <a:endParaRPr lang="en-ZA" sz="3200" b="1" dirty="0"/>
          </a:p>
          <a:p>
            <a:pPr marL="1428750" lvl="2" indent="-514350">
              <a:lnSpc>
                <a:spcPct val="107000"/>
              </a:lnSpc>
              <a:buFont typeface="+mj-lt"/>
              <a:buAutoNum type="arabicPeriod"/>
            </a:pPr>
            <a:r>
              <a:rPr lang="en-ZA" sz="3200" dirty="0"/>
              <a:t>Federation IAM systems </a:t>
            </a:r>
          </a:p>
        </p:txBody>
      </p:sp>
      <p:sp>
        <p:nvSpPr>
          <p:cNvPr id="15" name="Rectangle 14">
            <a:extLst>
              <a:ext uri="{FF2B5EF4-FFF2-40B4-BE49-F238E27FC236}">
                <a16:creationId xmlns:a16="http://schemas.microsoft.com/office/drawing/2014/main" id="{C9541021-5538-4FF4-A8D4-1DAC9EBE0FD1}"/>
              </a:ext>
            </a:extLst>
          </p:cNvPr>
          <p:cNvSpPr/>
          <p:nvPr/>
        </p:nvSpPr>
        <p:spPr>
          <a:xfrm>
            <a:off x="8338463" y="3298936"/>
            <a:ext cx="6698014" cy="1704770"/>
          </a:xfrm>
          <a:prstGeom prst="rect">
            <a:avLst/>
          </a:prstGeom>
          <a:solidFill>
            <a:schemeClr val="accent6">
              <a:lumMod val="60000"/>
              <a:lumOff val="4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lvl="1" algn="ctr">
              <a:lnSpc>
                <a:spcPct val="107000"/>
              </a:lnSpc>
            </a:pPr>
            <a:r>
              <a:rPr lang="en-US" sz="4000" b="1" dirty="0">
                <a:solidFill>
                  <a:schemeClr val="bg1"/>
                </a:solidFill>
              </a:rPr>
              <a:t>Authentication</a:t>
            </a:r>
            <a:endParaRPr lang="en-ZA" sz="4000" b="1" dirty="0">
              <a:solidFill>
                <a:schemeClr val="bg1"/>
              </a:solidFill>
            </a:endParaRPr>
          </a:p>
        </p:txBody>
      </p:sp>
      <p:sp>
        <p:nvSpPr>
          <p:cNvPr id="16" name="TextBox 15">
            <a:extLst>
              <a:ext uri="{FF2B5EF4-FFF2-40B4-BE49-F238E27FC236}">
                <a16:creationId xmlns:a16="http://schemas.microsoft.com/office/drawing/2014/main" id="{96696442-FA9D-4F5B-8F7B-1AF4E7A676A6}"/>
              </a:ext>
            </a:extLst>
          </p:cNvPr>
          <p:cNvSpPr txBox="1"/>
          <p:nvPr/>
        </p:nvSpPr>
        <p:spPr>
          <a:xfrm>
            <a:off x="1749302" y="11409567"/>
            <a:ext cx="13123229" cy="3016210"/>
          </a:xfrm>
          <a:prstGeom prst="rect">
            <a:avLst/>
          </a:prstGeom>
          <a:noFill/>
        </p:spPr>
        <p:txBody>
          <a:bodyPr wrap="square" rtlCol="0">
            <a:spAutoFit/>
          </a:bodyPr>
          <a:lstStyle/>
          <a:p>
            <a:r>
              <a:rPr lang="en-US" sz="2400" b="1" dirty="0"/>
              <a:t>Addressable scope activities include</a:t>
            </a:r>
            <a:r>
              <a:rPr lang="en-US" sz="2200" dirty="0"/>
              <a:t>:</a:t>
            </a:r>
          </a:p>
          <a:p>
            <a:endParaRPr lang="en-US" sz="1200" dirty="0"/>
          </a:p>
          <a:p>
            <a:pPr marL="342900" indent="-342900">
              <a:buFont typeface="Arial" panose="020B0604020202020204" pitchFamily="34" charset="0"/>
              <a:buChar char="•"/>
            </a:pPr>
            <a:r>
              <a:rPr lang="en-US" sz="2200" dirty="0"/>
              <a:t>CPM Build Phase</a:t>
            </a:r>
          </a:p>
          <a:p>
            <a:pPr marL="342900" indent="-342900">
              <a:buFont typeface="Arial" panose="020B0604020202020204" pitchFamily="34" charset="0"/>
              <a:buChar char="•"/>
            </a:pPr>
            <a:r>
              <a:rPr lang="en-US" sz="2200" dirty="0"/>
              <a:t>FIDO High-Level Architecture and decide on more FIDO Implementation Use Cases</a:t>
            </a:r>
          </a:p>
          <a:p>
            <a:pPr marL="342900" indent="-342900">
              <a:buFont typeface="Arial" panose="020B0604020202020204" pitchFamily="34" charset="0"/>
              <a:buChar char="•"/>
            </a:pPr>
            <a:r>
              <a:rPr lang="en-US" sz="2200" dirty="0"/>
              <a:t>Threat Modelling and Risk Assessments</a:t>
            </a:r>
          </a:p>
          <a:p>
            <a:pPr marL="342900" indent="-342900">
              <a:buFont typeface="Arial" panose="020B0604020202020204" pitchFamily="34" charset="0"/>
              <a:buChar char="•"/>
            </a:pPr>
            <a:r>
              <a:rPr lang="en-US" sz="2200" dirty="0"/>
              <a:t>Alignment and Baselining against standard best practices</a:t>
            </a:r>
          </a:p>
          <a:p>
            <a:pPr marL="342900" indent="-342900">
              <a:buFont typeface="Arial" panose="020B0604020202020204" pitchFamily="34" charset="0"/>
              <a:buChar char="•"/>
            </a:pPr>
            <a:r>
              <a:rPr lang="en-US" sz="2200" dirty="0"/>
              <a:t>Current IAM Control improvements ( e.g. WS02 Federation Policies)</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ZA" sz="2200" dirty="0"/>
          </a:p>
        </p:txBody>
      </p:sp>
    </p:spTree>
    <p:extLst>
      <p:ext uri="{BB962C8B-B14F-4D97-AF65-F5344CB8AC3E}">
        <p14:creationId xmlns:p14="http://schemas.microsoft.com/office/powerpoint/2010/main" val="177816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92771" y="864553"/>
            <a:ext cx="21033938" cy="2651126"/>
          </a:xfrm>
        </p:spPr>
        <p:txBody>
          <a:bodyPr>
            <a:normAutofit/>
          </a:bodyPr>
          <a:lstStyle/>
          <a:p>
            <a:r>
              <a:rPr lang="en-US" sz="6600" dirty="0"/>
              <a:t>PI 13+ Roadmap Items</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a:xfrm>
            <a:off x="17245214" y="12712701"/>
            <a:ext cx="5487114" cy="730250"/>
          </a:xfrm>
        </p:spPr>
        <p:txBody>
          <a:bodyPr/>
          <a:lstStyle/>
          <a:p>
            <a:fld id="{20AF9D7A-5BEE-9245-944A-197F51D542D9}" type="slidenum">
              <a:rPr lang="en-US" smtClean="0"/>
              <a:t>25</a:t>
            </a:fld>
            <a:endParaRPr lang="en-US" dirty="0"/>
          </a:p>
        </p:txBody>
      </p:sp>
      <p:sp>
        <p:nvSpPr>
          <p:cNvPr id="3" name="Rectangle: Rounded Corners 2">
            <a:extLst>
              <a:ext uri="{FF2B5EF4-FFF2-40B4-BE49-F238E27FC236}">
                <a16:creationId xmlns:a16="http://schemas.microsoft.com/office/drawing/2014/main" id="{2E8463BD-BF31-4A56-98D9-72A1120DF5A8}"/>
              </a:ext>
            </a:extLst>
          </p:cNvPr>
          <p:cNvSpPr/>
          <p:nvPr/>
        </p:nvSpPr>
        <p:spPr>
          <a:xfrm>
            <a:off x="783773" y="3897092"/>
            <a:ext cx="4354281" cy="13062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Functionality Support</a:t>
            </a:r>
            <a:endParaRPr lang="en-ZA" sz="2800" b="1" dirty="0"/>
          </a:p>
        </p:txBody>
      </p:sp>
      <p:sp>
        <p:nvSpPr>
          <p:cNvPr id="7" name="Rectangle 6">
            <a:extLst>
              <a:ext uri="{FF2B5EF4-FFF2-40B4-BE49-F238E27FC236}">
                <a16:creationId xmlns:a16="http://schemas.microsoft.com/office/drawing/2014/main" id="{25A912E2-F397-40FD-8B60-8BD1A0D1F551}"/>
              </a:ext>
            </a:extLst>
          </p:cNvPr>
          <p:cNvSpPr/>
          <p:nvPr/>
        </p:nvSpPr>
        <p:spPr>
          <a:xfrm>
            <a:off x="783773" y="5225151"/>
            <a:ext cx="4354281" cy="7321505"/>
          </a:xfrm>
          <a:prstGeom prst="rect">
            <a:avLst/>
          </a:prstGeom>
          <a:solidFill>
            <a:schemeClr val="bg1"/>
          </a:solidFill>
          <a:ln w="19050"/>
        </p:spPr>
        <p:style>
          <a:lnRef idx="1">
            <a:schemeClr val="accent6"/>
          </a:lnRef>
          <a:fillRef idx="2">
            <a:schemeClr val="accent6"/>
          </a:fillRef>
          <a:effectRef idx="1">
            <a:schemeClr val="accent6"/>
          </a:effectRef>
          <a:fontRef idx="minor">
            <a:schemeClr val="dk1"/>
          </a:fontRef>
        </p:style>
        <p:txBody>
          <a:bodyPr rtlCol="0" anchor="ctr"/>
          <a:lstStyle/>
          <a:p>
            <a:r>
              <a:rPr lang="en-US" sz="2600" b="1" dirty="0">
                <a:solidFill>
                  <a:srgbClr val="002060"/>
                </a:solidFill>
              </a:rPr>
              <a:t>Demo\Hackathon Lab</a:t>
            </a:r>
          </a:p>
          <a:p>
            <a:endParaRPr lang="en-US" sz="800" dirty="0"/>
          </a:p>
          <a:p>
            <a:pPr marL="457200" indent="-457200">
              <a:buFont typeface="Arial" panose="020B0604020202020204" pitchFamily="34" charset="0"/>
              <a:buChar char="•"/>
            </a:pPr>
            <a:r>
              <a:rPr lang="en-US" sz="2600" dirty="0"/>
              <a:t>CIS benchmark hardening – OS, DB’s, K8 and Network</a:t>
            </a:r>
          </a:p>
          <a:p>
            <a:pPr marL="457200" indent="-457200">
              <a:buFont typeface="Arial" panose="020B0604020202020204" pitchFamily="34" charset="0"/>
              <a:buChar char="•"/>
            </a:pPr>
            <a:r>
              <a:rPr lang="en-US" sz="2600" dirty="0"/>
              <a:t>Perform standard baselines for NIST and ISO2700</a:t>
            </a:r>
          </a:p>
          <a:p>
            <a:pPr marL="457200" indent="-457200">
              <a:buFont typeface="Arial" panose="020B0604020202020204" pitchFamily="34" charset="0"/>
              <a:buChar char="•"/>
            </a:pPr>
            <a:endParaRPr lang="en-US" sz="1200" dirty="0"/>
          </a:p>
          <a:p>
            <a:r>
              <a:rPr lang="en-US" sz="2600" b="1" dirty="0">
                <a:solidFill>
                  <a:srgbClr val="002060"/>
                </a:solidFill>
              </a:rPr>
              <a:t>FRM</a:t>
            </a:r>
            <a:endParaRPr lang="en-US" sz="2600" dirty="0"/>
          </a:p>
          <a:p>
            <a:pPr marL="457200" indent="-457200">
              <a:buFont typeface="Arial" panose="020B0604020202020204" pitchFamily="34" charset="0"/>
              <a:buChar char="•"/>
            </a:pPr>
            <a:r>
              <a:rPr lang="en-US" sz="2600" dirty="0"/>
              <a:t>Design security reviews – In progress</a:t>
            </a:r>
          </a:p>
          <a:p>
            <a:pPr marL="457200" indent="-457200">
              <a:buFont typeface="Arial" panose="020B0604020202020204" pitchFamily="34" charset="0"/>
              <a:buChar char="•"/>
            </a:pPr>
            <a:r>
              <a:rPr lang="en-US" sz="2600" dirty="0"/>
              <a:t>Select data privacy, data protection and access control measures </a:t>
            </a:r>
          </a:p>
          <a:p>
            <a:r>
              <a:rPr lang="en-US" sz="2600" b="1" dirty="0">
                <a:solidFill>
                  <a:srgbClr val="002060"/>
                </a:solidFill>
              </a:rPr>
              <a:t>PISP</a:t>
            </a:r>
          </a:p>
          <a:p>
            <a:pPr marL="457200" indent="-457200">
              <a:buFont typeface="Arial" panose="020B0604020202020204" pitchFamily="34" charset="0"/>
              <a:buChar char="•"/>
            </a:pPr>
            <a:r>
              <a:rPr lang="en-US" sz="2600" dirty="0"/>
              <a:t>Implement PI 12 recommendations</a:t>
            </a:r>
          </a:p>
          <a:p>
            <a:pPr marL="457200" indent="-457200">
              <a:buFont typeface="Arial" panose="020B0604020202020204" pitchFamily="34" charset="0"/>
              <a:buChar char="•"/>
            </a:pPr>
            <a:endParaRPr lang="en-US" sz="1200" dirty="0"/>
          </a:p>
        </p:txBody>
      </p:sp>
      <p:sp>
        <p:nvSpPr>
          <p:cNvPr id="14" name="Rectangle: Rounded Corners 13">
            <a:extLst>
              <a:ext uri="{FF2B5EF4-FFF2-40B4-BE49-F238E27FC236}">
                <a16:creationId xmlns:a16="http://schemas.microsoft.com/office/drawing/2014/main" id="{EE0D7AA2-2E6C-488A-AE49-45EFA1BDF5BB}"/>
              </a:ext>
            </a:extLst>
          </p:cNvPr>
          <p:cNvSpPr/>
          <p:nvPr/>
        </p:nvSpPr>
        <p:spPr>
          <a:xfrm>
            <a:off x="5442858" y="3897092"/>
            <a:ext cx="4354281" cy="1306282"/>
          </a:xfrm>
          <a:prstGeom prst="roundRect">
            <a:avLst/>
          </a:prstGeom>
          <a:solidFill>
            <a:schemeClr val="accent4">
              <a:lumMod val="40000"/>
              <a:lumOff val="60000"/>
            </a:schemeClr>
          </a:solidFill>
          <a:ln>
            <a:solidFill>
              <a:schemeClr val="accent4">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IAM and Data Protection</a:t>
            </a:r>
            <a:endParaRPr lang="en-ZA" sz="2800" b="1" dirty="0"/>
          </a:p>
        </p:txBody>
      </p:sp>
      <p:sp>
        <p:nvSpPr>
          <p:cNvPr id="15" name="Rectangle 14">
            <a:extLst>
              <a:ext uri="{FF2B5EF4-FFF2-40B4-BE49-F238E27FC236}">
                <a16:creationId xmlns:a16="http://schemas.microsoft.com/office/drawing/2014/main" id="{8738D9BD-5F95-4EC6-A3AE-08CE877B6821}"/>
              </a:ext>
            </a:extLst>
          </p:cNvPr>
          <p:cNvSpPr/>
          <p:nvPr/>
        </p:nvSpPr>
        <p:spPr>
          <a:xfrm>
            <a:off x="5442858" y="5225151"/>
            <a:ext cx="4354281" cy="7321505"/>
          </a:xfrm>
          <a:prstGeom prst="rect">
            <a:avLst/>
          </a:prstGeom>
          <a:solidFill>
            <a:schemeClr val="bg1"/>
          </a:solidFill>
          <a:ln w="12700">
            <a:solidFill>
              <a:schemeClr val="accent4">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endParaRPr lang="en-US" sz="2600" b="1" dirty="0">
              <a:solidFill>
                <a:srgbClr val="002060"/>
              </a:solidFill>
            </a:endParaRPr>
          </a:p>
          <a:p>
            <a:r>
              <a:rPr lang="en-US" sz="2600" b="1" dirty="0">
                <a:solidFill>
                  <a:srgbClr val="002060"/>
                </a:solidFill>
              </a:rPr>
              <a:t>Data Protection</a:t>
            </a:r>
          </a:p>
          <a:p>
            <a:pPr marL="457200" indent="-457200">
              <a:buFont typeface="Arial" panose="020B0604020202020204" pitchFamily="34" charset="0"/>
              <a:buChar char="•"/>
            </a:pPr>
            <a:r>
              <a:rPr lang="en-US" sz="2600" dirty="0"/>
              <a:t>Investigate EFK SIEM capabilities for central logging and security reporting</a:t>
            </a:r>
          </a:p>
          <a:p>
            <a:pPr marL="457200" indent="-457200">
              <a:buFont typeface="Arial" panose="020B0604020202020204" pitchFamily="34" charset="0"/>
              <a:buChar char="•"/>
            </a:pPr>
            <a:r>
              <a:rPr lang="en-US" sz="2600" dirty="0"/>
              <a:t>DB vulnerability, activity monitoring &amp; access auditing – Tools and process</a:t>
            </a:r>
          </a:p>
          <a:p>
            <a:pPr marL="457200" indent="-457200">
              <a:buFont typeface="Arial" panose="020B0604020202020204" pitchFamily="34" charset="0"/>
              <a:buChar char="•"/>
            </a:pPr>
            <a:r>
              <a:rPr lang="en-US" sz="2600" dirty="0"/>
              <a:t>Develop K8 security standard</a:t>
            </a:r>
          </a:p>
          <a:p>
            <a:pPr marL="457200" indent="-457200">
              <a:buFont typeface="Arial" panose="020B0604020202020204" pitchFamily="34" charset="0"/>
              <a:buChar char="•"/>
            </a:pPr>
            <a:endParaRPr lang="en-US" sz="800" dirty="0"/>
          </a:p>
          <a:p>
            <a:r>
              <a:rPr lang="en-US" sz="2600" b="1" dirty="0">
                <a:solidFill>
                  <a:srgbClr val="002060"/>
                </a:solidFill>
              </a:rPr>
              <a:t>IAM</a:t>
            </a:r>
          </a:p>
          <a:p>
            <a:pPr marL="457200" indent="-457200">
              <a:buFont typeface="Arial" panose="020B0604020202020204" pitchFamily="34" charset="0"/>
              <a:buChar char="•"/>
            </a:pPr>
            <a:r>
              <a:rPr lang="en-US" sz="2600" dirty="0"/>
              <a:t>Implement CPM designs</a:t>
            </a:r>
          </a:p>
          <a:p>
            <a:pPr marL="457200" indent="-457200">
              <a:buFont typeface="Arial" panose="020B0604020202020204" pitchFamily="34" charset="0"/>
              <a:buChar char="•"/>
            </a:pPr>
            <a:r>
              <a:rPr lang="en-US" sz="2600" dirty="0"/>
              <a:t>Scope priority use cases and LDD for FIDO Architecture</a:t>
            </a:r>
          </a:p>
          <a:p>
            <a:pPr marL="457200" indent="-457200">
              <a:buFont typeface="Arial" panose="020B0604020202020204" pitchFamily="34" charset="0"/>
              <a:buChar char="•"/>
            </a:pPr>
            <a:r>
              <a:rPr lang="en-US" sz="2600" dirty="0"/>
              <a:t>POC FIDO</a:t>
            </a:r>
          </a:p>
          <a:p>
            <a:pPr marL="457200" indent="-457200">
              <a:buFont typeface="Arial" panose="020B0604020202020204" pitchFamily="34" charset="0"/>
              <a:buChar char="•"/>
            </a:pPr>
            <a:r>
              <a:rPr lang="en-US" sz="2600" dirty="0"/>
              <a:t>Agile through IAM Gaps</a:t>
            </a:r>
          </a:p>
          <a:p>
            <a:pPr marL="457200" indent="-457200">
              <a:buFont typeface="Arial" panose="020B0604020202020204" pitchFamily="34" charset="0"/>
              <a:buChar char="•"/>
            </a:pPr>
            <a:endParaRPr lang="en-US" sz="2600" dirty="0"/>
          </a:p>
        </p:txBody>
      </p:sp>
      <p:sp>
        <p:nvSpPr>
          <p:cNvPr id="16" name="Rectangle: Rounded Corners 15">
            <a:extLst>
              <a:ext uri="{FF2B5EF4-FFF2-40B4-BE49-F238E27FC236}">
                <a16:creationId xmlns:a16="http://schemas.microsoft.com/office/drawing/2014/main" id="{DCF52187-92EB-4688-A295-32C5B9F0B268}"/>
              </a:ext>
            </a:extLst>
          </p:cNvPr>
          <p:cNvSpPr/>
          <p:nvPr/>
        </p:nvSpPr>
        <p:spPr>
          <a:xfrm>
            <a:off x="10101943" y="3918869"/>
            <a:ext cx="4354281" cy="1306282"/>
          </a:xfrm>
          <a:prstGeom prst="round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DevSecOps</a:t>
            </a:r>
            <a:endParaRPr lang="en-ZA" sz="2800" b="1" dirty="0"/>
          </a:p>
        </p:txBody>
      </p:sp>
      <p:sp>
        <p:nvSpPr>
          <p:cNvPr id="17" name="Rectangle 16">
            <a:extLst>
              <a:ext uri="{FF2B5EF4-FFF2-40B4-BE49-F238E27FC236}">
                <a16:creationId xmlns:a16="http://schemas.microsoft.com/office/drawing/2014/main" id="{FA9CFCEA-3BB8-4E8B-B344-A3830DB6ABF1}"/>
              </a:ext>
            </a:extLst>
          </p:cNvPr>
          <p:cNvSpPr/>
          <p:nvPr/>
        </p:nvSpPr>
        <p:spPr>
          <a:xfrm>
            <a:off x="10101943" y="5246928"/>
            <a:ext cx="4354281" cy="7321505"/>
          </a:xfrm>
          <a:prstGeom prst="rect">
            <a:avLst/>
          </a:prstGeom>
          <a:solidFill>
            <a:schemeClr val="bg1"/>
          </a:solidFill>
          <a:ln>
            <a:solidFill>
              <a:schemeClr val="accent1">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endParaRPr lang="en-US" sz="2600" dirty="0"/>
          </a:p>
          <a:p>
            <a:r>
              <a:rPr lang="en-US" sz="2600" b="1" dirty="0">
                <a:solidFill>
                  <a:srgbClr val="002060"/>
                </a:solidFill>
              </a:rPr>
              <a:t>Operational</a:t>
            </a:r>
          </a:p>
          <a:p>
            <a:endParaRPr lang="en-US" sz="800" dirty="0"/>
          </a:p>
          <a:p>
            <a:pPr marL="457200" indent="-457200">
              <a:buFont typeface="Arial" panose="020B0604020202020204" pitchFamily="34" charset="0"/>
              <a:buChar char="•"/>
            </a:pPr>
            <a:r>
              <a:rPr lang="en-AU" sz="2600" dirty="0"/>
              <a:t>Regular security patches + updates</a:t>
            </a:r>
          </a:p>
          <a:p>
            <a:pPr marL="914400" lvl="1" indent="-457200">
              <a:buFontTx/>
              <a:buChar char="-"/>
            </a:pPr>
            <a:r>
              <a:rPr lang="en-AU" sz="2600" dirty="0"/>
              <a:t>Addressing regular Dependabot alerts, </a:t>
            </a:r>
          </a:p>
          <a:p>
            <a:pPr marL="914400" lvl="1" indent="-457200">
              <a:buFontTx/>
              <a:buChar char="-"/>
            </a:pPr>
            <a:r>
              <a:rPr lang="en-AU" sz="2600" dirty="0"/>
              <a:t>Running `npm audit` on flagged repos</a:t>
            </a:r>
          </a:p>
          <a:p>
            <a:pPr lvl="1"/>
            <a:endParaRPr lang="en-AU" sz="2600" dirty="0"/>
          </a:p>
          <a:p>
            <a:r>
              <a:rPr lang="en-US" sz="2600" b="1" dirty="0">
                <a:solidFill>
                  <a:srgbClr val="002060"/>
                </a:solidFill>
              </a:rPr>
              <a:t>Improvements</a:t>
            </a:r>
          </a:p>
          <a:p>
            <a:pPr marL="457200" indent="-457200">
              <a:buFont typeface="Arial" panose="020B0604020202020204" pitchFamily="34" charset="0"/>
              <a:buChar char="•"/>
            </a:pPr>
            <a:r>
              <a:rPr lang="en-ZA" sz="2600" dirty="0"/>
              <a:t>Automated releases asap (for at least the core packages), </a:t>
            </a:r>
          </a:p>
          <a:p>
            <a:pPr marL="457200" indent="-457200">
              <a:buFont typeface="Arial" panose="020B0604020202020204" pitchFamily="34" charset="0"/>
              <a:buChar char="•"/>
            </a:pPr>
            <a:r>
              <a:rPr lang="en-ZA" sz="2600" dirty="0"/>
              <a:t>Operationalize ml-operator for new releases alerting</a:t>
            </a:r>
          </a:p>
          <a:p>
            <a:pPr marL="457200" indent="-457200">
              <a:buFont typeface="Arial" panose="020B0604020202020204" pitchFamily="34" charset="0"/>
              <a:buChar char="•"/>
            </a:pPr>
            <a:r>
              <a:rPr lang="en-US" sz="2600" dirty="0"/>
              <a:t>Review existing CI/CD scanning policies</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p:txBody>
      </p:sp>
      <p:sp>
        <p:nvSpPr>
          <p:cNvPr id="18" name="Rectangle: Rounded Corners 17">
            <a:extLst>
              <a:ext uri="{FF2B5EF4-FFF2-40B4-BE49-F238E27FC236}">
                <a16:creationId xmlns:a16="http://schemas.microsoft.com/office/drawing/2014/main" id="{19CE9DDF-C138-4133-9383-EC28C2863EE0}"/>
              </a:ext>
            </a:extLst>
          </p:cNvPr>
          <p:cNvSpPr/>
          <p:nvPr/>
        </p:nvSpPr>
        <p:spPr>
          <a:xfrm>
            <a:off x="14761028" y="3897092"/>
            <a:ext cx="4354281" cy="1306282"/>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CQS Lab Testing</a:t>
            </a:r>
            <a:endParaRPr lang="en-ZA" sz="2800" b="1" dirty="0"/>
          </a:p>
        </p:txBody>
      </p:sp>
      <p:sp>
        <p:nvSpPr>
          <p:cNvPr id="19" name="Rectangle 18">
            <a:extLst>
              <a:ext uri="{FF2B5EF4-FFF2-40B4-BE49-F238E27FC236}">
                <a16:creationId xmlns:a16="http://schemas.microsoft.com/office/drawing/2014/main" id="{8E463C7F-79D1-49CC-B66D-9E48F7476BEB}"/>
              </a:ext>
            </a:extLst>
          </p:cNvPr>
          <p:cNvSpPr/>
          <p:nvPr/>
        </p:nvSpPr>
        <p:spPr>
          <a:xfrm>
            <a:off x="14761028" y="5225151"/>
            <a:ext cx="4354281" cy="7321505"/>
          </a:xfrm>
          <a:prstGeom prst="rect">
            <a:avLst/>
          </a:prstGeom>
          <a:solidFill>
            <a:schemeClr val="bg1"/>
          </a:solidFill>
          <a:ln>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endParaRPr lang="en-US" sz="2600" dirty="0"/>
          </a:p>
          <a:p>
            <a:r>
              <a:rPr lang="en-US" sz="2600" b="1" dirty="0">
                <a:solidFill>
                  <a:srgbClr val="002060"/>
                </a:solidFill>
              </a:rPr>
              <a:t>Test custom security configuration</a:t>
            </a:r>
            <a:r>
              <a:rPr lang="en-US" sz="2600" dirty="0"/>
              <a:t>:</a:t>
            </a:r>
          </a:p>
          <a:p>
            <a:pPr marL="457200" indent="-457200">
              <a:buFont typeface="Arial" panose="020B0604020202020204" pitchFamily="34" charset="0"/>
              <a:buChar char="•"/>
            </a:pPr>
            <a:r>
              <a:rPr lang="en-US" sz="2600" dirty="0"/>
              <a:t>Kafka security standard </a:t>
            </a:r>
          </a:p>
          <a:p>
            <a:pPr marL="457200" indent="-457200">
              <a:buFont typeface="Arial" panose="020B0604020202020204" pitchFamily="34" charset="0"/>
              <a:buChar char="•"/>
            </a:pPr>
            <a:r>
              <a:rPr lang="en-US" sz="2600" dirty="0"/>
              <a:t>Logging standards configuration</a:t>
            </a:r>
          </a:p>
          <a:p>
            <a:pPr marL="457200" indent="-457200">
              <a:buFont typeface="Arial" panose="020B0604020202020204" pitchFamily="34" charset="0"/>
              <a:buChar char="•"/>
            </a:pPr>
            <a:r>
              <a:rPr lang="en-US" sz="2600" dirty="0"/>
              <a:t>K8 security standard</a:t>
            </a:r>
          </a:p>
          <a:p>
            <a:pPr marL="457200" indent="-457200">
              <a:buFont typeface="Arial" panose="020B0604020202020204" pitchFamily="34" charset="0"/>
              <a:buChar char="•"/>
            </a:pPr>
            <a:r>
              <a:rPr lang="en-US" sz="2600" dirty="0"/>
              <a:t>Test identity federation configurations on WSO2 to allow PISPs and DFSPs manage their users and maintain least privilege security.</a:t>
            </a:r>
          </a:p>
          <a:p>
            <a:pPr marL="457200" indent="-457200">
              <a:buFont typeface="Arial" panose="020B0604020202020204" pitchFamily="34" charset="0"/>
              <a:buChar char="•"/>
            </a:pPr>
            <a:r>
              <a:rPr lang="en-US" sz="2600" dirty="0"/>
              <a:t>Create Security Dashboards for: </a:t>
            </a:r>
          </a:p>
          <a:p>
            <a:pPr marL="914400" lvl="1" indent="-457200">
              <a:buFont typeface="Courier New" panose="02070309020205020404" pitchFamily="49" charset="0"/>
              <a:buChar char="o"/>
            </a:pPr>
            <a:r>
              <a:rPr lang="en-US" sz="2600" dirty="0"/>
              <a:t>Database activities</a:t>
            </a:r>
          </a:p>
          <a:p>
            <a:pPr marL="914400" lvl="1" indent="-457200">
              <a:buFont typeface="Courier New" panose="02070309020205020404" pitchFamily="49" charset="0"/>
              <a:buChar char="o"/>
            </a:pPr>
            <a:r>
              <a:rPr lang="en-US" sz="2600" dirty="0"/>
              <a:t>User activities</a:t>
            </a:r>
          </a:p>
          <a:p>
            <a:pPr marL="914400" lvl="1" indent="-457200">
              <a:buFont typeface="Courier New" panose="02070309020205020404" pitchFamily="49" charset="0"/>
              <a:buChar char="o"/>
            </a:pPr>
            <a:r>
              <a:rPr lang="en-US" sz="2600" dirty="0"/>
              <a:t>Patch alerts</a:t>
            </a:r>
          </a:p>
          <a:p>
            <a:pPr marL="457200" indent="-457200">
              <a:buFont typeface="Arial" panose="020B0604020202020204" pitchFamily="34" charset="0"/>
              <a:buChar char="•"/>
            </a:pPr>
            <a:r>
              <a:rPr lang="en-US" sz="2600" dirty="0"/>
              <a:t>Push API log to EFK</a:t>
            </a:r>
          </a:p>
          <a:p>
            <a:pPr marL="457200" indent="-457200">
              <a:buFont typeface="Arial" panose="020B0604020202020204" pitchFamily="34" charset="0"/>
              <a:buChar char="•"/>
            </a:pPr>
            <a:endParaRPr lang="en-US" sz="2600" dirty="0"/>
          </a:p>
          <a:p>
            <a:endParaRPr lang="en-US" sz="2600" dirty="0"/>
          </a:p>
          <a:p>
            <a:endParaRPr lang="en-US" sz="2600" dirty="0"/>
          </a:p>
          <a:p>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p:txBody>
      </p:sp>
      <p:sp>
        <p:nvSpPr>
          <p:cNvPr id="20" name="Rectangle: Rounded Corners 19">
            <a:extLst>
              <a:ext uri="{FF2B5EF4-FFF2-40B4-BE49-F238E27FC236}">
                <a16:creationId xmlns:a16="http://schemas.microsoft.com/office/drawing/2014/main" id="{7BC0A493-7C13-4624-85AF-FD677B0AEA15}"/>
              </a:ext>
            </a:extLst>
          </p:cNvPr>
          <p:cNvSpPr/>
          <p:nvPr/>
        </p:nvSpPr>
        <p:spPr>
          <a:xfrm>
            <a:off x="19423285" y="3875333"/>
            <a:ext cx="4354281" cy="1306282"/>
          </a:xfrm>
          <a:prstGeom prst="roundRect">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Implementation Support</a:t>
            </a:r>
            <a:endParaRPr lang="en-ZA" sz="2800" b="1" dirty="0"/>
          </a:p>
        </p:txBody>
      </p:sp>
      <p:sp>
        <p:nvSpPr>
          <p:cNvPr id="21" name="Rectangle 20">
            <a:extLst>
              <a:ext uri="{FF2B5EF4-FFF2-40B4-BE49-F238E27FC236}">
                <a16:creationId xmlns:a16="http://schemas.microsoft.com/office/drawing/2014/main" id="{BA6B6153-8BEB-4474-960A-ACAAEEA5CE26}"/>
              </a:ext>
            </a:extLst>
          </p:cNvPr>
          <p:cNvSpPr/>
          <p:nvPr/>
        </p:nvSpPr>
        <p:spPr>
          <a:xfrm>
            <a:off x="19423285" y="5203392"/>
            <a:ext cx="4354281" cy="7321505"/>
          </a:xfrm>
          <a:prstGeom prst="rect">
            <a:avLst/>
          </a:prstGeom>
          <a:solidFill>
            <a:schemeClr val="bg1"/>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sz="2600" b="1" dirty="0">
                <a:solidFill>
                  <a:srgbClr val="002060"/>
                </a:solidFill>
              </a:rPr>
              <a:t>GDPR Compliance</a:t>
            </a:r>
          </a:p>
          <a:p>
            <a:endParaRPr lang="en-US" sz="800" dirty="0"/>
          </a:p>
          <a:p>
            <a:pPr marL="457200" indent="-457200">
              <a:buFont typeface="Arial" panose="020B0604020202020204" pitchFamily="34" charset="0"/>
              <a:buChar char="•"/>
            </a:pPr>
            <a:r>
              <a:rPr lang="en-US" sz="2600" dirty="0"/>
              <a:t>Tackle the unstructured datasets</a:t>
            </a:r>
          </a:p>
          <a:p>
            <a:endParaRPr lang="en-US" sz="2600" dirty="0"/>
          </a:p>
          <a:p>
            <a:r>
              <a:rPr lang="en-US" sz="2600" b="1" dirty="0">
                <a:solidFill>
                  <a:srgbClr val="002060"/>
                </a:solidFill>
              </a:rPr>
              <a:t>Security Operations</a:t>
            </a:r>
          </a:p>
          <a:p>
            <a:pPr marL="457200" indent="-457200">
              <a:buFont typeface="Arial" panose="020B0604020202020204" pitchFamily="34" charset="0"/>
              <a:buChar char="•"/>
            </a:pPr>
            <a:r>
              <a:rPr lang="en-US" sz="2600" dirty="0"/>
              <a:t>Vulnerability Management support</a:t>
            </a:r>
          </a:p>
          <a:p>
            <a:pPr marL="457200" indent="-457200">
              <a:buFont typeface="Arial" panose="020B0604020202020204" pitchFamily="34" charset="0"/>
              <a:buChar char="•"/>
            </a:pPr>
            <a:r>
              <a:rPr lang="en-US" sz="2600" dirty="0"/>
              <a:t>Implement </a:t>
            </a:r>
            <a:r>
              <a:rPr lang="en-ZA" sz="2600" dirty="0"/>
              <a:t>ml-operator for release alerting</a:t>
            </a:r>
          </a:p>
          <a:p>
            <a:pPr marL="457200" indent="-457200">
              <a:buFont typeface="Arial" panose="020B0604020202020204" pitchFamily="34" charset="0"/>
              <a:buChar char="•"/>
            </a:pPr>
            <a:endParaRPr lang="en-US" sz="2600" dirty="0"/>
          </a:p>
          <a:p>
            <a:r>
              <a:rPr lang="en-US" sz="2600" b="1" dirty="0">
                <a:solidFill>
                  <a:srgbClr val="002060"/>
                </a:solidFill>
              </a:rPr>
              <a:t>AML Requirements</a:t>
            </a:r>
          </a:p>
          <a:p>
            <a:pPr marL="457200" indent="-457200">
              <a:buFont typeface="Arial" panose="020B0604020202020204" pitchFamily="34" charset="0"/>
              <a:buChar char="•"/>
            </a:pPr>
            <a:r>
              <a:rPr lang="en-US" sz="2600" dirty="0"/>
              <a:t>Solution workshop – designs, implementation plan and approach</a:t>
            </a:r>
          </a:p>
          <a:p>
            <a:pPr marL="457200" indent="-457200">
              <a:buFont typeface="Arial" panose="020B0604020202020204" pitchFamily="34" charset="0"/>
              <a:buChar char="•"/>
            </a:pPr>
            <a:r>
              <a:rPr lang="en-US" sz="2600" dirty="0"/>
              <a:t>Define OSS support scope</a:t>
            </a: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p:txBody>
      </p:sp>
    </p:spTree>
    <p:extLst>
      <p:ext uri="{BB962C8B-B14F-4D97-AF65-F5344CB8AC3E}">
        <p14:creationId xmlns:p14="http://schemas.microsoft.com/office/powerpoint/2010/main" val="102105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40E0-9BA0-4725-A6B7-BB7C66F80F01}"/>
              </a:ext>
            </a:extLst>
          </p:cNvPr>
          <p:cNvSpPr>
            <a:spLocks noGrp="1"/>
          </p:cNvSpPr>
          <p:nvPr>
            <p:ph type="ctrTitle"/>
          </p:nvPr>
        </p:nvSpPr>
        <p:spPr>
          <a:xfrm>
            <a:off x="4991873" y="6371774"/>
            <a:ext cx="15665254" cy="4519609"/>
          </a:xfrm>
        </p:spPr>
        <p:txBody>
          <a:bodyPr anchor="ctr">
            <a:noAutofit/>
          </a:bodyPr>
          <a:lstStyle/>
          <a:p>
            <a:pPr algn="ctr"/>
            <a:r>
              <a:rPr lang="en-US" sz="6000" b="0" dirty="0"/>
              <a:t>Thank you</a:t>
            </a:r>
            <a:br>
              <a:rPr lang="en-US" sz="6000" b="0" dirty="0"/>
            </a:br>
            <a:br>
              <a:rPr lang="en-US" sz="6000" b="0" dirty="0"/>
            </a:br>
            <a:r>
              <a:rPr lang="en-US" sz="6000" b="0" dirty="0"/>
              <a:t>Questions and Comments</a:t>
            </a:r>
            <a:br>
              <a:rPr lang="en-US" sz="6000" b="0" dirty="0"/>
            </a:br>
            <a:br>
              <a:rPr lang="en-US" sz="6000" b="0" dirty="0"/>
            </a:br>
            <a:endParaRPr lang="en-US" sz="6000" b="0" i="1" dirty="0">
              <a:solidFill>
                <a:schemeClr val="accent1">
                  <a:lumMod val="60000"/>
                  <a:lumOff val="40000"/>
                </a:schemeClr>
              </a:solidFill>
              <a:cs typeface="Arial" panose="020B0604020202020204"/>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26</a:t>
            </a:fld>
            <a:endParaRPr lang="en-US" dirty="0"/>
          </a:p>
        </p:txBody>
      </p:sp>
      <p:sp>
        <p:nvSpPr>
          <p:cNvPr id="3" name="Rectangle 1">
            <a:extLst>
              <a:ext uri="{FF2B5EF4-FFF2-40B4-BE49-F238E27FC236}">
                <a16:creationId xmlns:a16="http://schemas.microsoft.com/office/drawing/2014/main" id="{A222E659-08BC-4C23-8C35-31B5519A664D}"/>
              </a:ext>
            </a:extLst>
          </p:cNvPr>
          <p:cNvSpPr>
            <a:spLocks noChangeArrowheads="1"/>
          </p:cNvSpPr>
          <p:nvPr/>
        </p:nvSpPr>
        <p:spPr bwMode="auto">
          <a:xfrm>
            <a:off x="0" y="0"/>
            <a:ext cx="24387175" cy="45720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2100" b="0" i="0" u="none" strike="noStrike" cap="none" normalizeH="0" baseline="0">
                <a:ln>
                  <a:noFill/>
                </a:ln>
                <a:solidFill>
                  <a:srgbClr val="222222"/>
                </a:solidFill>
                <a:effectLst/>
                <a:latin typeface="inherit"/>
              </a:rPr>
              <a:t>muchas gracias</a:t>
            </a:r>
            <a:r>
              <a:rPr kumimoji="0" lang="es-ES" altLang="en-US" sz="1600" b="0" i="0" u="none" strike="noStrike" cap="none" normalizeH="0" baseline="0">
                <a:ln>
                  <a:noFill/>
                </a:ln>
                <a:solidFill>
                  <a:schemeClr val="tx1"/>
                </a:solidFill>
                <a:effectLst/>
              </a:rPr>
              <a:t> </a:t>
            </a:r>
            <a:endParaRPr kumimoji="0" lang="es-E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3631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761566" y="783999"/>
            <a:ext cx="21033938" cy="2651126"/>
          </a:xfrm>
        </p:spPr>
        <p:txBody>
          <a:bodyPr>
            <a:normAutofit/>
          </a:bodyPr>
          <a:lstStyle/>
          <a:p>
            <a:r>
              <a:rPr lang="en-US" sz="6600" dirty="0"/>
              <a:t>PI 12 Objectives</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a:xfrm>
            <a:off x="17283756" y="12558027"/>
            <a:ext cx="5487114" cy="730250"/>
          </a:xfrm>
        </p:spPr>
        <p:txBody>
          <a:bodyPr/>
          <a:lstStyle/>
          <a:p>
            <a:fld id="{20AF9D7A-5BEE-9245-944A-197F51D542D9}" type="slidenum">
              <a:rPr lang="en-US" smtClean="0"/>
              <a:t>3</a:t>
            </a:fld>
            <a:endParaRPr lang="en-US" dirty="0"/>
          </a:p>
        </p:txBody>
      </p:sp>
      <p:graphicFrame>
        <p:nvGraphicFramePr>
          <p:cNvPr id="8" name="Table 7">
            <a:extLst>
              <a:ext uri="{FF2B5EF4-FFF2-40B4-BE49-F238E27FC236}">
                <a16:creationId xmlns:a16="http://schemas.microsoft.com/office/drawing/2014/main" id="{2C084143-A363-48F1-A2BF-4C371BC549F1}"/>
              </a:ext>
            </a:extLst>
          </p:cNvPr>
          <p:cNvGraphicFramePr/>
          <p:nvPr>
            <p:extLst>
              <p:ext uri="{D42A27DB-BD31-4B8C-83A1-F6EECF244321}">
                <p14:modId xmlns:p14="http://schemas.microsoft.com/office/powerpoint/2010/main" val="1522542026"/>
              </p:ext>
            </p:extLst>
          </p:nvPr>
        </p:nvGraphicFramePr>
        <p:xfrm>
          <a:off x="1025130" y="3842416"/>
          <a:ext cx="23075841" cy="4900597"/>
        </p:xfrm>
        <a:graphic>
          <a:graphicData uri="http://schemas.openxmlformats.org/drawingml/2006/table">
            <a:tbl>
              <a:tblPr firstRow="1" firstCol="1" bandRow="1"/>
              <a:tblGrid>
                <a:gridCol w="5250419">
                  <a:extLst>
                    <a:ext uri="{9D8B030D-6E8A-4147-A177-3AD203B41FA5}">
                      <a16:colId xmlns:a16="http://schemas.microsoft.com/office/drawing/2014/main" val="2386832828"/>
                    </a:ext>
                  </a:extLst>
                </a:gridCol>
                <a:gridCol w="8521329">
                  <a:extLst>
                    <a:ext uri="{9D8B030D-6E8A-4147-A177-3AD203B41FA5}">
                      <a16:colId xmlns:a16="http://schemas.microsoft.com/office/drawing/2014/main" val="3734336065"/>
                    </a:ext>
                  </a:extLst>
                </a:gridCol>
                <a:gridCol w="9304093">
                  <a:extLst>
                    <a:ext uri="{9D8B030D-6E8A-4147-A177-3AD203B41FA5}">
                      <a16:colId xmlns:a16="http://schemas.microsoft.com/office/drawing/2014/main" val="1063100876"/>
                    </a:ext>
                  </a:extLst>
                </a:gridCol>
              </a:tblGrid>
              <a:tr h="842410">
                <a:tc>
                  <a:txBody>
                    <a:bodyPr/>
                    <a:lstStyle/>
                    <a:p>
                      <a:pPr algn="l" fontAlgn="t">
                        <a:lnSpc>
                          <a:spcPct val="107000"/>
                        </a:lnSpc>
                        <a:spcBef>
                          <a:spcPts val="0"/>
                        </a:spcBef>
                        <a:spcAft>
                          <a:spcPts val="800"/>
                        </a:spcAft>
                      </a:pPr>
                      <a:r>
                        <a:rPr lang="en-ZA" sz="3200" b="1"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CQS Epic</a:t>
                      </a:r>
                      <a:endParaRPr lang="en-ZA" sz="4400" b="1"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t">
                        <a:lnSpc>
                          <a:spcPct val="107000"/>
                        </a:lnSpc>
                        <a:spcBef>
                          <a:spcPts val="0"/>
                        </a:spcBef>
                        <a:spcAft>
                          <a:spcPts val="800"/>
                        </a:spcAft>
                      </a:pPr>
                      <a:r>
                        <a:rPr lang="en-ZA" sz="3200" b="1"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Epic Objective (Multi-PI)</a:t>
                      </a:r>
                      <a:endParaRPr lang="en-ZA" sz="4400" b="1"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tc>
                  <a:txBody>
                    <a:bodyPr/>
                    <a:lstStyle/>
                    <a:p>
                      <a:pPr algn="l" fontAlgn="t">
                        <a:lnSpc>
                          <a:spcPct val="107000"/>
                        </a:lnSpc>
                        <a:spcBef>
                          <a:spcPts val="0"/>
                        </a:spcBef>
                        <a:spcAft>
                          <a:spcPts val="800"/>
                        </a:spcAft>
                      </a:pPr>
                      <a:r>
                        <a:rPr lang="en-ZA" sz="3200" b="1"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PI 12 Objective</a:t>
                      </a:r>
                      <a:endParaRPr lang="en-ZA" sz="4400" b="1"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4089834873"/>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1. Functionality Support</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Enhance security in new functionality additions</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Support FRM and PIPS – Threat Modelling &amp; Design Reviews</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0772469"/>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2. Implementation Support</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Advisory support to all implementations  </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Mowali Support  - GDPR Compliance and AML Requirements</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3221842"/>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3. Identity &amp; Access Mgmt.</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Improve IAM measures and controls</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Finalize CPM Designs and explore Passwordless - FIDO </a:t>
                      </a:r>
                      <a:endPar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710457"/>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4. Data Protection</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Improve data protection measures and controls</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Establish Data Protection Standards</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276436"/>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5. Standards Baselining</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Baselining of Mojaloop against best practice standards</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Baseline against ISO 27001 and NIST – Deferred to PI 13</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450580"/>
                  </a:ext>
                </a:extLst>
              </a:tr>
              <a:tr h="568799">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6. DevSecOps </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Maintain and enhance secure DevOps/CI CD practices </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Ongoing maintenance &amp; enhancements – licensing, Patching </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062548"/>
                  </a:ext>
                </a:extLst>
              </a:tr>
              <a:tr h="645393">
                <a:tc>
                  <a:txBody>
                    <a:bodyPr/>
                    <a:lstStyle/>
                    <a:p>
                      <a:pPr marL="0" indent="0" algn="l" fontAlgn="t">
                        <a:lnSpc>
                          <a:spcPct val="107000"/>
                        </a:lnSpc>
                        <a:spcBef>
                          <a:spcPts val="0"/>
                        </a:spcBef>
                        <a:spcAft>
                          <a:spcPts val="800"/>
                        </a:spcAft>
                        <a:buClrTx/>
                        <a:buSzPts val="1200"/>
                        <a:buFont typeface="+mj-lt"/>
                        <a:buNone/>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7. Community Engagement </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effectLst/>
                          <a:latin typeface="Calibri" panose="020F0502020204030204" pitchFamily="34" charset="0"/>
                          <a:ea typeface="Calibri" panose="020F0502020204030204" pitchFamily="34" charset="0"/>
                          <a:cs typeface="Times New Roman" panose="02020603050405020304" pitchFamily="18" charset="0"/>
                        </a:rPr>
                        <a:t>Improve communication and community engagement </a:t>
                      </a:r>
                      <a:endParaRPr lang="en-ZA" sz="2850" b="0" i="0" u="none" strike="noStrike" dirty="0">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ZA" sz="2850" b="0" i="0" u="none" strike="noStrike"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Implement the new CQS documentation structure  </a:t>
                      </a:r>
                      <a:endParaRPr lang="en-ZA" sz="2850" b="0" i="0" u="none" strike="noStrike" dirty="0">
                        <a:solidFill>
                          <a:srgbClr val="002060"/>
                        </a:solidFill>
                        <a:effectLst/>
                        <a:latin typeface="Arial" panose="020B0604020202020204" pitchFamily="34" charset="0"/>
                      </a:endParaRPr>
                    </a:p>
                  </a:txBody>
                  <a:tcPr marL="179264" marR="179264" marT="24899"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6673223"/>
                  </a:ext>
                </a:extLst>
              </a:tr>
            </a:tbl>
          </a:graphicData>
        </a:graphic>
      </p:graphicFrame>
      <p:sp>
        <p:nvSpPr>
          <p:cNvPr id="11" name="TextBox 10">
            <a:extLst>
              <a:ext uri="{FF2B5EF4-FFF2-40B4-BE49-F238E27FC236}">
                <a16:creationId xmlns:a16="http://schemas.microsoft.com/office/drawing/2014/main" id="{975870FC-E22C-4275-8DD5-638215CF098C}"/>
              </a:ext>
            </a:extLst>
          </p:cNvPr>
          <p:cNvSpPr txBox="1"/>
          <p:nvPr/>
        </p:nvSpPr>
        <p:spPr>
          <a:xfrm>
            <a:off x="941047" y="3030642"/>
            <a:ext cx="9746002" cy="646331"/>
          </a:xfrm>
          <a:prstGeom prst="rect">
            <a:avLst/>
          </a:prstGeom>
          <a:noFill/>
        </p:spPr>
        <p:txBody>
          <a:bodyPr wrap="square" rtlCol="0">
            <a:spAutoFit/>
          </a:bodyPr>
          <a:lstStyle/>
          <a:p>
            <a:r>
              <a:rPr lang="en-US" sz="3600" u="sng" dirty="0">
                <a:solidFill>
                  <a:srgbClr val="002060"/>
                </a:solidFill>
                <a:latin typeface="Calibri" panose="020F0502020204030204" pitchFamily="34" charset="0"/>
                <a:cs typeface="Calibri" panose="020F0502020204030204" pitchFamily="34" charset="0"/>
              </a:rPr>
              <a:t>PI 11 objectives breakdown per epic</a:t>
            </a:r>
            <a:endParaRPr lang="en-ZA" sz="3600" u="sng" dirty="0">
              <a:solidFill>
                <a:srgbClr val="002060"/>
              </a:solidFill>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D50C114-E0E6-47AF-A393-24A510D3A64F}"/>
              </a:ext>
            </a:extLst>
          </p:cNvPr>
          <p:cNvSpPr txBox="1"/>
          <p:nvPr/>
        </p:nvSpPr>
        <p:spPr>
          <a:xfrm>
            <a:off x="1068671" y="9041449"/>
            <a:ext cx="19614185" cy="4893647"/>
          </a:xfrm>
          <a:prstGeom prst="rect">
            <a:avLst/>
          </a:prstGeom>
          <a:noFill/>
        </p:spPr>
        <p:txBody>
          <a:bodyPr wrap="square" rtlCol="0">
            <a:spAutoFit/>
          </a:bodyPr>
          <a:lstStyle/>
          <a:p>
            <a:r>
              <a:rPr lang="en-US" sz="3600" u="sng" dirty="0">
                <a:solidFill>
                  <a:srgbClr val="002060"/>
                </a:solidFill>
                <a:latin typeface="Calibri" panose="020F0502020204030204" pitchFamily="34" charset="0"/>
                <a:cs typeface="Calibri" panose="020F0502020204030204" pitchFamily="34" charset="0"/>
              </a:rPr>
              <a:t>How these Epics and PI objectives are decided </a:t>
            </a:r>
          </a:p>
          <a:p>
            <a:endParaRPr lang="en-US" sz="2000" b="1"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50" dirty="0">
                <a:latin typeface="Calibri" panose="020F0502020204030204" pitchFamily="34" charset="0"/>
                <a:cs typeface="Calibri" panose="020F0502020204030204" pitchFamily="34" charset="0"/>
              </a:rPr>
              <a:t>Product Enhancements</a:t>
            </a:r>
          </a:p>
          <a:p>
            <a:pPr marL="1371600" lvl="2" indent="-457200">
              <a:buFont typeface="Courier New" panose="02070309020205020404" pitchFamily="49" charset="0"/>
              <a:buChar char="o"/>
            </a:pPr>
            <a:r>
              <a:rPr lang="en-US" sz="2850" dirty="0">
                <a:latin typeface="Calibri" panose="020F0502020204030204" pitchFamily="34" charset="0"/>
                <a:cs typeface="Calibri" panose="020F0502020204030204" pitchFamily="34" charset="0"/>
              </a:rPr>
              <a:t>New functionality additions</a:t>
            </a:r>
          </a:p>
          <a:p>
            <a:pPr marL="514350" indent="-514350">
              <a:buFont typeface="+mj-lt"/>
              <a:buAutoNum type="arabicPeriod"/>
            </a:pPr>
            <a:r>
              <a:rPr lang="en-US" sz="2850" dirty="0">
                <a:latin typeface="Calibri" panose="020F0502020204030204" pitchFamily="34" charset="0"/>
                <a:cs typeface="Calibri" panose="020F0502020204030204" pitchFamily="34" charset="0"/>
              </a:rPr>
              <a:t>Alignments with best practice standards</a:t>
            </a:r>
          </a:p>
          <a:p>
            <a:pPr marL="1371600" lvl="2" indent="-457200">
              <a:buFont typeface="Courier New" panose="02070309020205020404" pitchFamily="49" charset="0"/>
              <a:buChar char="o"/>
            </a:pPr>
            <a:r>
              <a:rPr lang="en-US" sz="2850" dirty="0">
                <a:latin typeface="Calibri" panose="020F0502020204030204" pitchFamily="34" charset="0"/>
                <a:cs typeface="Calibri" panose="020F0502020204030204" pitchFamily="34" charset="0"/>
              </a:rPr>
              <a:t>Controls gap analysis and improvements  </a:t>
            </a:r>
          </a:p>
          <a:p>
            <a:pPr marL="514350" indent="-514350">
              <a:buFont typeface="+mj-lt"/>
              <a:buAutoNum type="arabicPeriod"/>
            </a:pPr>
            <a:r>
              <a:rPr lang="en-US" sz="2850" dirty="0">
                <a:latin typeface="Calibri" panose="020F0502020204030204" pitchFamily="34" charset="0"/>
                <a:cs typeface="Calibri" panose="020F0502020204030204" pitchFamily="34" charset="0"/>
              </a:rPr>
              <a:t>Threat and Risk Centric Approach </a:t>
            </a:r>
          </a:p>
          <a:p>
            <a:pPr marL="1428750" lvl="2" indent="-514350">
              <a:buFont typeface="Courier New" panose="02070309020205020404" pitchFamily="49" charset="0"/>
              <a:buChar char="o"/>
            </a:pPr>
            <a:r>
              <a:rPr lang="en-US" sz="2850" dirty="0">
                <a:latin typeface="Calibri" panose="020F0502020204030204" pitchFamily="34" charset="0"/>
                <a:cs typeface="Calibri" panose="020F0502020204030204" pitchFamily="34" charset="0"/>
              </a:rPr>
              <a:t>Threat modelling and risk assessments</a:t>
            </a:r>
          </a:p>
          <a:p>
            <a:pPr marL="514350" indent="-514350">
              <a:buFont typeface="+mj-lt"/>
              <a:buAutoNum type="arabicPeriod"/>
            </a:pPr>
            <a:r>
              <a:rPr lang="en-US" sz="2850" dirty="0">
                <a:latin typeface="Calibri" panose="020F0502020204030204" pitchFamily="34" charset="0"/>
                <a:cs typeface="Calibri" panose="020F0502020204030204" pitchFamily="34" charset="0"/>
              </a:rPr>
              <a:t>Open Consultations</a:t>
            </a:r>
          </a:p>
          <a:p>
            <a:pPr marL="1428750" lvl="2" indent="-514350">
              <a:buFont typeface="Courier New" panose="02070309020205020404" pitchFamily="49" charset="0"/>
              <a:buChar char="o"/>
            </a:pPr>
            <a:r>
              <a:rPr lang="en-US" sz="2850" dirty="0">
                <a:latin typeface="Calibri" panose="020F0502020204030204" pitchFamily="34" charset="0"/>
                <a:cs typeface="Calibri" panose="020F0502020204030204" pitchFamily="34" charset="0"/>
              </a:rPr>
              <a:t>Requests from implementors and the community </a:t>
            </a:r>
          </a:p>
          <a:p>
            <a:endParaRPr lang="en-ZA"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674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883913" y="864553"/>
            <a:ext cx="21033938" cy="2651126"/>
          </a:xfrm>
        </p:spPr>
        <p:txBody>
          <a:bodyPr>
            <a:normAutofit/>
          </a:bodyPr>
          <a:lstStyle/>
          <a:p>
            <a:r>
              <a:rPr lang="en-US" sz="6600" dirty="0"/>
              <a:t>PI 12 Achievements  </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a:xfrm>
            <a:off x="17245214" y="12712701"/>
            <a:ext cx="5487114" cy="730250"/>
          </a:xfrm>
        </p:spPr>
        <p:txBody>
          <a:bodyPr/>
          <a:lstStyle/>
          <a:p>
            <a:fld id="{20AF9D7A-5BEE-9245-944A-197F51D542D9}" type="slidenum">
              <a:rPr lang="en-US" smtClean="0"/>
              <a:t>4</a:t>
            </a:fld>
            <a:endParaRPr lang="en-US" dirty="0"/>
          </a:p>
        </p:txBody>
      </p:sp>
      <p:sp>
        <p:nvSpPr>
          <p:cNvPr id="3" name="Rectangle: Rounded Corners 2">
            <a:extLst>
              <a:ext uri="{FF2B5EF4-FFF2-40B4-BE49-F238E27FC236}">
                <a16:creationId xmlns:a16="http://schemas.microsoft.com/office/drawing/2014/main" id="{2E8463BD-BF31-4A56-98D9-72A1120DF5A8}"/>
              </a:ext>
            </a:extLst>
          </p:cNvPr>
          <p:cNvSpPr/>
          <p:nvPr/>
        </p:nvSpPr>
        <p:spPr>
          <a:xfrm>
            <a:off x="805544" y="3744691"/>
            <a:ext cx="4354281" cy="130628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Functionality Support</a:t>
            </a:r>
            <a:endParaRPr lang="en-ZA" sz="2800" b="1" dirty="0"/>
          </a:p>
        </p:txBody>
      </p:sp>
      <p:sp>
        <p:nvSpPr>
          <p:cNvPr id="7" name="Rectangle 6">
            <a:extLst>
              <a:ext uri="{FF2B5EF4-FFF2-40B4-BE49-F238E27FC236}">
                <a16:creationId xmlns:a16="http://schemas.microsoft.com/office/drawing/2014/main" id="{25A912E2-F397-40FD-8B60-8BD1A0D1F551}"/>
              </a:ext>
            </a:extLst>
          </p:cNvPr>
          <p:cNvSpPr/>
          <p:nvPr/>
        </p:nvSpPr>
        <p:spPr>
          <a:xfrm>
            <a:off x="805544" y="5072750"/>
            <a:ext cx="4354281" cy="7321505"/>
          </a:xfrm>
          <a:prstGeom prst="rect">
            <a:avLst/>
          </a:prstGeom>
          <a:solidFill>
            <a:schemeClr val="bg1"/>
          </a:solidFill>
          <a:ln w="19050"/>
        </p:spPr>
        <p:style>
          <a:lnRef idx="1">
            <a:schemeClr val="accent6"/>
          </a:lnRef>
          <a:fillRef idx="2">
            <a:schemeClr val="accent6"/>
          </a:fillRef>
          <a:effectRef idx="1">
            <a:schemeClr val="accent6"/>
          </a:effectRef>
          <a:fontRef idx="minor">
            <a:schemeClr val="dk1"/>
          </a:fontRef>
        </p:style>
        <p:txBody>
          <a:bodyPr rtlCol="0" anchor="ctr"/>
          <a:lstStyle/>
          <a:p>
            <a:r>
              <a:rPr lang="en-US" sz="2600" b="1" dirty="0">
                <a:solidFill>
                  <a:srgbClr val="002060"/>
                </a:solidFill>
              </a:rPr>
              <a:t>PISP</a:t>
            </a:r>
          </a:p>
          <a:p>
            <a:pPr marL="457200" indent="-457200">
              <a:buFont typeface="Arial" panose="020B0604020202020204" pitchFamily="34" charset="0"/>
              <a:buChar char="•"/>
            </a:pPr>
            <a:r>
              <a:rPr lang="en-US" sz="2600" dirty="0">
                <a:solidFill>
                  <a:schemeClr val="tx1"/>
                </a:solidFill>
              </a:rPr>
              <a:t>Threat modelling – Mobile App</a:t>
            </a:r>
          </a:p>
          <a:p>
            <a:pPr marL="457200" indent="-457200">
              <a:buFont typeface="Arial" panose="020B0604020202020204" pitchFamily="34" charset="0"/>
              <a:buChar char="•"/>
            </a:pPr>
            <a:r>
              <a:rPr lang="en-US" sz="2600" dirty="0">
                <a:solidFill>
                  <a:schemeClr val="tx1"/>
                </a:solidFill>
              </a:rPr>
              <a:t>Secure OTP</a:t>
            </a:r>
          </a:p>
          <a:p>
            <a:pPr marL="457200" indent="-457200">
              <a:buFont typeface="Arial" panose="020B0604020202020204" pitchFamily="34" charset="0"/>
              <a:buChar char="•"/>
            </a:pPr>
            <a:r>
              <a:rPr lang="en-US" sz="2600" dirty="0">
                <a:solidFill>
                  <a:schemeClr val="tx1"/>
                </a:solidFill>
              </a:rPr>
              <a:t>FIDO</a:t>
            </a:r>
          </a:p>
          <a:p>
            <a:pPr marL="457200" indent="-457200">
              <a:buFont typeface="Arial" panose="020B0604020202020204" pitchFamily="34" charset="0"/>
              <a:buChar char="•"/>
            </a:pPr>
            <a:r>
              <a:rPr lang="en-US" sz="2600" dirty="0">
                <a:solidFill>
                  <a:schemeClr val="tx1"/>
                </a:solidFill>
              </a:rPr>
              <a:t>PKI implementation</a:t>
            </a:r>
          </a:p>
          <a:p>
            <a:pPr marL="457200" indent="-457200">
              <a:buFont typeface="Arial" panose="020B0604020202020204" pitchFamily="34" charset="0"/>
              <a:buChar char="•"/>
            </a:pPr>
            <a:endParaRPr lang="en-US" sz="2600" dirty="0">
              <a:solidFill>
                <a:schemeClr val="tx1"/>
              </a:solidFill>
            </a:endParaRPr>
          </a:p>
          <a:p>
            <a:r>
              <a:rPr lang="en-US" sz="2600" b="1" dirty="0">
                <a:solidFill>
                  <a:srgbClr val="002060"/>
                </a:solidFill>
              </a:rPr>
              <a:t>FRM</a:t>
            </a:r>
          </a:p>
          <a:p>
            <a:endParaRPr lang="en-US" sz="2600" dirty="0">
              <a:solidFill>
                <a:schemeClr val="tx1"/>
              </a:solidFill>
            </a:endParaRPr>
          </a:p>
          <a:p>
            <a:pPr marL="457200" indent="-457200">
              <a:buFont typeface="Arial" panose="020B0604020202020204" pitchFamily="34" charset="0"/>
              <a:buChar char="•"/>
            </a:pPr>
            <a:r>
              <a:rPr lang="en-US" sz="2600" dirty="0">
                <a:solidFill>
                  <a:schemeClr val="tx1"/>
                </a:solidFill>
              </a:rPr>
              <a:t>DevSecOps alignment on tool, policies and processes</a:t>
            </a:r>
          </a:p>
          <a:p>
            <a:pPr marL="457200" indent="-457200">
              <a:buFont typeface="Arial" panose="020B0604020202020204" pitchFamily="34" charset="0"/>
              <a:buChar char="•"/>
            </a:pPr>
            <a:r>
              <a:rPr lang="en-US" sz="2600" dirty="0">
                <a:solidFill>
                  <a:schemeClr val="tx1"/>
                </a:solidFill>
              </a:rPr>
              <a:t>Design security reviews – In Progress</a:t>
            </a:r>
          </a:p>
          <a:p>
            <a:pPr marL="457200" indent="-457200">
              <a:buFont typeface="Arial" panose="020B0604020202020204" pitchFamily="34" charset="0"/>
              <a:buChar char="•"/>
            </a:pPr>
            <a:r>
              <a:rPr lang="en-US" sz="2600" dirty="0">
                <a:solidFill>
                  <a:schemeClr val="tx1"/>
                </a:solidFill>
              </a:rPr>
              <a:t>Data privacy, data protection and access control – PI 13</a:t>
            </a:r>
          </a:p>
          <a:p>
            <a:pPr marL="457200" indent="-457200">
              <a:buFont typeface="Arial" panose="020B0604020202020204" pitchFamily="34" charset="0"/>
              <a:buChar char="•"/>
            </a:pPr>
            <a:endParaRPr lang="en-US" sz="2600" dirty="0">
              <a:solidFill>
                <a:schemeClr val="tx1"/>
              </a:solidFill>
            </a:endParaRPr>
          </a:p>
        </p:txBody>
      </p:sp>
      <p:sp>
        <p:nvSpPr>
          <p:cNvPr id="14" name="Rectangle: Rounded Corners 13">
            <a:extLst>
              <a:ext uri="{FF2B5EF4-FFF2-40B4-BE49-F238E27FC236}">
                <a16:creationId xmlns:a16="http://schemas.microsoft.com/office/drawing/2014/main" id="{EE0D7AA2-2E6C-488A-AE49-45EFA1BDF5BB}"/>
              </a:ext>
            </a:extLst>
          </p:cNvPr>
          <p:cNvSpPr/>
          <p:nvPr/>
        </p:nvSpPr>
        <p:spPr>
          <a:xfrm>
            <a:off x="5464629" y="3744691"/>
            <a:ext cx="4354281" cy="1306282"/>
          </a:xfrm>
          <a:prstGeom prst="roundRect">
            <a:avLst/>
          </a:prstGeom>
          <a:solidFill>
            <a:schemeClr val="accent4">
              <a:lumMod val="40000"/>
              <a:lumOff val="60000"/>
            </a:schemeClr>
          </a:solidFill>
          <a:ln>
            <a:solidFill>
              <a:schemeClr val="accent4">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IAM &amp; Data Protection</a:t>
            </a:r>
            <a:endParaRPr lang="en-ZA" sz="2800" b="1" dirty="0"/>
          </a:p>
        </p:txBody>
      </p:sp>
      <p:sp>
        <p:nvSpPr>
          <p:cNvPr id="15" name="Rectangle 14">
            <a:extLst>
              <a:ext uri="{FF2B5EF4-FFF2-40B4-BE49-F238E27FC236}">
                <a16:creationId xmlns:a16="http://schemas.microsoft.com/office/drawing/2014/main" id="{8738D9BD-5F95-4EC6-A3AE-08CE877B6821}"/>
              </a:ext>
            </a:extLst>
          </p:cNvPr>
          <p:cNvSpPr/>
          <p:nvPr/>
        </p:nvSpPr>
        <p:spPr>
          <a:xfrm>
            <a:off x="5464629" y="5072750"/>
            <a:ext cx="4354281" cy="7321505"/>
          </a:xfrm>
          <a:prstGeom prst="rect">
            <a:avLst/>
          </a:prstGeom>
          <a:solidFill>
            <a:schemeClr val="bg1"/>
          </a:solidFill>
          <a:ln w="12700">
            <a:solidFill>
              <a:schemeClr val="accent4">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endParaRPr lang="en-US" sz="2600" b="1" dirty="0">
              <a:solidFill>
                <a:srgbClr val="002060"/>
              </a:solidFill>
            </a:endParaRPr>
          </a:p>
          <a:p>
            <a:r>
              <a:rPr lang="en-US" sz="2600" b="1" dirty="0">
                <a:solidFill>
                  <a:srgbClr val="002060"/>
                </a:solidFill>
              </a:rPr>
              <a:t>Data Protection</a:t>
            </a:r>
          </a:p>
          <a:p>
            <a:pPr marL="457200" indent="-457200">
              <a:buFont typeface="Arial" panose="020B0604020202020204" pitchFamily="34" charset="0"/>
              <a:buChar char="•"/>
            </a:pPr>
            <a:r>
              <a:rPr lang="en-US" sz="2600" dirty="0">
                <a:solidFill>
                  <a:schemeClr val="tx1"/>
                </a:solidFill>
              </a:rPr>
              <a:t>CQS LAB environment for testing  recommended secure configuration</a:t>
            </a:r>
          </a:p>
          <a:p>
            <a:pPr marL="457200" indent="-457200">
              <a:buFont typeface="Arial" panose="020B0604020202020204" pitchFamily="34" charset="0"/>
              <a:buChar char="•"/>
            </a:pPr>
            <a:r>
              <a:rPr lang="en-US" sz="2600" dirty="0">
                <a:solidFill>
                  <a:schemeClr val="tx1"/>
                </a:solidFill>
              </a:rPr>
              <a:t>Investigate EFK logging for security monitoring</a:t>
            </a:r>
          </a:p>
          <a:p>
            <a:pPr marL="457200" indent="-457200">
              <a:buFont typeface="Arial" panose="020B0604020202020204" pitchFamily="34" charset="0"/>
              <a:buChar char="•"/>
            </a:pPr>
            <a:r>
              <a:rPr lang="en-US" sz="2600" dirty="0">
                <a:solidFill>
                  <a:schemeClr val="tx1"/>
                </a:solidFill>
              </a:rPr>
              <a:t>Developed a database security standard</a:t>
            </a:r>
          </a:p>
          <a:p>
            <a:pPr marL="457200" indent="-457200">
              <a:buFont typeface="Arial" panose="020B0604020202020204" pitchFamily="34" charset="0"/>
              <a:buChar char="•"/>
            </a:pPr>
            <a:r>
              <a:rPr lang="en-US" sz="2600" dirty="0">
                <a:solidFill>
                  <a:schemeClr val="tx1"/>
                </a:solidFill>
              </a:rPr>
              <a:t>Exploring ZKP to reduce PII datasets in the switch</a:t>
            </a:r>
          </a:p>
          <a:p>
            <a:pPr marL="457200" indent="-457200">
              <a:buFont typeface="Arial" panose="020B0604020202020204" pitchFamily="34" charset="0"/>
              <a:buChar char="•"/>
            </a:pPr>
            <a:endParaRPr lang="en-US" sz="1200" dirty="0">
              <a:solidFill>
                <a:schemeClr val="tx1"/>
              </a:solidFill>
            </a:endParaRPr>
          </a:p>
          <a:p>
            <a:r>
              <a:rPr lang="en-US" sz="2600" b="1" dirty="0">
                <a:solidFill>
                  <a:srgbClr val="002060"/>
                </a:solidFill>
              </a:rPr>
              <a:t>IAM</a:t>
            </a:r>
          </a:p>
          <a:p>
            <a:endParaRPr lang="en-US" sz="1200" dirty="0">
              <a:solidFill>
                <a:schemeClr val="tx1"/>
              </a:solidFill>
            </a:endParaRPr>
          </a:p>
          <a:p>
            <a:pPr marL="457200" indent="-457200">
              <a:buFont typeface="Arial" panose="020B0604020202020204" pitchFamily="34" charset="0"/>
              <a:buChar char="•"/>
            </a:pPr>
            <a:r>
              <a:rPr lang="en-US" sz="2600" dirty="0">
                <a:solidFill>
                  <a:schemeClr val="tx1"/>
                </a:solidFill>
              </a:rPr>
              <a:t>Complete CPM Low level designs</a:t>
            </a:r>
          </a:p>
          <a:p>
            <a:pPr marL="457200" indent="-457200">
              <a:buFont typeface="Arial" panose="020B0604020202020204" pitchFamily="34" charset="0"/>
              <a:buChar char="•"/>
            </a:pPr>
            <a:r>
              <a:rPr lang="en-US" sz="2600" dirty="0">
                <a:solidFill>
                  <a:schemeClr val="tx1"/>
                </a:solidFill>
              </a:rPr>
              <a:t>Develop a FIDO architecture model for Mojaloop implementers</a:t>
            </a:r>
          </a:p>
          <a:p>
            <a:pPr marL="457200" indent="-457200">
              <a:buFont typeface="Arial" panose="020B0604020202020204" pitchFamily="34" charset="0"/>
              <a:buChar char="•"/>
            </a:pPr>
            <a:endParaRPr lang="en-US" sz="2600" dirty="0">
              <a:solidFill>
                <a:schemeClr val="tx1"/>
              </a:solidFill>
            </a:endParaRPr>
          </a:p>
        </p:txBody>
      </p:sp>
      <p:sp>
        <p:nvSpPr>
          <p:cNvPr id="16" name="Rectangle: Rounded Corners 15">
            <a:extLst>
              <a:ext uri="{FF2B5EF4-FFF2-40B4-BE49-F238E27FC236}">
                <a16:creationId xmlns:a16="http://schemas.microsoft.com/office/drawing/2014/main" id="{DCF52187-92EB-4688-A295-32C5B9F0B268}"/>
              </a:ext>
            </a:extLst>
          </p:cNvPr>
          <p:cNvSpPr/>
          <p:nvPr/>
        </p:nvSpPr>
        <p:spPr>
          <a:xfrm>
            <a:off x="10123714" y="3766468"/>
            <a:ext cx="4354281" cy="1306282"/>
          </a:xfrm>
          <a:prstGeom prst="roundRect">
            <a:avLst/>
          </a:prstGeom>
          <a:solidFill>
            <a:schemeClr val="accent5">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DevSecOps</a:t>
            </a:r>
            <a:endParaRPr lang="en-ZA" sz="2800" b="1" dirty="0"/>
          </a:p>
        </p:txBody>
      </p:sp>
      <p:sp>
        <p:nvSpPr>
          <p:cNvPr id="17" name="Rectangle 16">
            <a:extLst>
              <a:ext uri="{FF2B5EF4-FFF2-40B4-BE49-F238E27FC236}">
                <a16:creationId xmlns:a16="http://schemas.microsoft.com/office/drawing/2014/main" id="{FA9CFCEA-3BB8-4E8B-B344-A3830DB6ABF1}"/>
              </a:ext>
            </a:extLst>
          </p:cNvPr>
          <p:cNvSpPr/>
          <p:nvPr/>
        </p:nvSpPr>
        <p:spPr>
          <a:xfrm>
            <a:off x="10123714" y="5094527"/>
            <a:ext cx="4354281" cy="7321505"/>
          </a:xfrm>
          <a:prstGeom prst="rect">
            <a:avLst/>
          </a:prstGeom>
          <a:solidFill>
            <a:schemeClr val="bg1"/>
          </a:solidFill>
          <a:ln>
            <a:solidFill>
              <a:schemeClr val="accent1">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endParaRPr lang="en-US" sz="2600" dirty="0"/>
          </a:p>
          <a:p>
            <a:endParaRPr lang="en-US" sz="2600" dirty="0">
              <a:solidFill>
                <a:schemeClr val="tx1"/>
              </a:solidFill>
            </a:endParaRPr>
          </a:p>
          <a:p>
            <a:r>
              <a:rPr lang="en-US" sz="2600" b="1" dirty="0">
                <a:solidFill>
                  <a:srgbClr val="002060"/>
                </a:solidFill>
              </a:rPr>
              <a:t>Operational</a:t>
            </a:r>
          </a:p>
          <a:p>
            <a:r>
              <a:rPr lang="en-US" sz="2600" dirty="0">
                <a:solidFill>
                  <a:schemeClr val="tx1"/>
                </a:solidFill>
              </a:rPr>
              <a:t>On going support and maintenance activities</a:t>
            </a:r>
          </a:p>
          <a:p>
            <a:pPr marL="457200" indent="-457200">
              <a:buFont typeface="Arial" panose="020B0604020202020204" pitchFamily="34" charset="0"/>
              <a:buChar char="•"/>
            </a:pPr>
            <a:r>
              <a:rPr lang="en-AU" sz="2600" dirty="0">
                <a:solidFill>
                  <a:schemeClr val="tx1"/>
                </a:solidFill>
              </a:rPr>
              <a:t>Regular security patches + updates</a:t>
            </a:r>
          </a:p>
          <a:p>
            <a:pPr marL="914400" lvl="1" indent="-457200">
              <a:buFontTx/>
              <a:buChar char="-"/>
            </a:pPr>
            <a:r>
              <a:rPr lang="en-AU" sz="2600" dirty="0">
                <a:solidFill>
                  <a:schemeClr val="tx1"/>
                </a:solidFill>
              </a:rPr>
              <a:t>Addressing regular Dependabot alerts, </a:t>
            </a:r>
          </a:p>
          <a:p>
            <a:pPr marL="914400" lvl="1" indent="-457200">
              <a:buFontTx/>
              <a:buChar char="-"/>
            </a:pPr>
            <a:r>
              <a:rPr lang="en-AU" sz="2600" dirty="0">
                <a:solidFill>
                  <a:schemeClr val="tx1"/>
                </a:solidFill>
              </a:rPr>
              <a:t>Running `npm audit` on flagged repos</a:t>
            </a:r>
          </a:p>
          <a:p>
            <a:pPr marL="457200" indent="-457200">
              <a:buFont typeface="Arial" panose="020B0604020202020204" pitchFamily="34" charset="0"/>
              <a:buChar char="•"/>
            </a:pPr>
            <a:endParaRPr lang="en-US" sz="2600" dirty="0">
              <a:solidFill>
                <a:schemeClr val="tx1"/>
              </a:solidFill>
            </a:endParaRPr>
          </a:p>
          <a:p>
            <a:r>
              <a:rPr lang="en-US" sz="2600" b="1" dirty="0">
                <a:solidFill>
                  <a:srgbClr val="002060"/>
                </a:solidFill>
              </a:rPr>
              <a:t>Enhancements</a:t>
            </a:r>
          </a:p>
          <a:p>
            <a:endParaRPr lang="en-US" sz="1200" dirty="0">
              <a:solidFill>
                <a:schemeClr val="tx1"/>
              </a:solidFill>
            </a:endParaRPr>
          </a:p>
          <a:p>
            <a:pPr marL="457200" indent="-457200">
              <a:buFont typeface="Arial" panose="020B0604020202020204" pitchFamily="34" charset="0"/>
              <a:buChar char="•"/>
            </a:pPr>
            <a:r>
              <a:rPr lang="en-US" sz="2600" dirty="0">
                <a:solidFill>
                  <a:schemeClr val="tx1"/>
                </a:solidFill>
              </a:rPr>
              <a:t>Audited and streamlined GitHub repo access – Created new Org - </a:t>
            </a:r>
            <a:r>
              <a:rPr lang="en-ZA" sz="2600" dirty="0">
                <a:solidFill>
                  <a:schemeClr val="tx1"/>
                </a:solidFill>
              </a:rPr>
              <a:t>Mojaloop admin</a:t>
            </a:r>
            <a:endParaRPr lang="en-US" sz="2600" dirty="0">
              <a:solidFill>
                <a:schemeClr val="tx1"/>
              </a:solidFill>
            </a:endParaRPr>
          </a:p>
          <a:p>
            <a:pPr marL="457200" indent="-457200">
              <a:buFont typeface="Arial" panose="020B0604020202020204" pitchFamily="34" charset="0"/>
              <a:buChar char="•"/>
            </a:pPr>
            <a:r>
              <a:rPr lang="en-US" sz="2600" dirty="0">
                <a:solidFill>
                  <a:schemeClr val="tx1"/>
                </a:solidFill>
              </a:rPr>
              <a:t>Applied updated license across Mojaloop Org</a:t>
            </a:r>
          </a:p>
          <a:p>
            <a:pPr marL="457200" indent="-457200">
              <a:buFont typeface="Arial" panose="020B0604020202020204" pitchFamily="34" charset="0"/>
              <a:buChar char="•"/>
            </a:pPr>
            <a:endParaRPr lang="en-US" sz="2600" dirty="0">
              <a:solidFill>
                <a:schemeClr val="tx1"/>
              </a:solidFill>
            </a:endParaRPr>
          </a:p>
          <a:p>
            <a:pPr marL="457200" indent="-457200">
              <a:buFont typeface="Arial" panose="020B0604020202020204" pitchFamily="34" charset="0"/>
              <a:buChar char="•"/>
            </a:pPr>
            <a:endParaRPr lang="en-US" sz="2600" dirty="0"/>
          </a:p>
          <a:p>
            <a:pPr marL="457200" indent="-457200">
              <a:buFont typeface="Arial" panose="020B0604020202020204" pitchFamily="34" charset="0"/>
              <a:buChar char="•"/>
            </a:pPr>
            <a:endParaRPr lang="en-US" sz="2600" dirty="0"/>
          </a:p>
        </p:txBody>
      </p:sp>
      <p:sp>
        <p:nvSpPr>
          <p:cNvPr id="18" name="Rectangle: Rounded Corners 17">
            <a:extLst>
              <a:ext uri="{FF2B5EF4-FFF2-40B4-BE49-F238E27FC236}">
                <a16:creationId xmlns:a16="http://schemas.microsoft.com/office/drawing/2014/main" id="{19CE9DDF-C138-4133-9383-EC28C2863EE0}"/>
              </a:ext>
            </a:extLst>
          </p:cNvPr>
          <p:cNvSpPr/>
          <p:nvPr/>
        </p:nvSpPr>
        <p:spPr>
          <a:xfrm>
            <a:off x="14782799" y="3744691"/>
            <a:ext cx="4354281" cy="1306282"/>
          </a:xfrm>
          <a:prstGeom prst="roundRect">
            <a:avLst/>
          </a:prstGeom>
          <a:solidFill>
            <a:schemeClr val="accent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Community Engagement</a:t>
            </a:r>
            <a:endParaRPr lang="en-ZA" sz="2800" b="1" dirty="0"/>
          </a:p>
        </p:txBody>
      </p:sp>
      <p:sp>
        <p:nvSpPr>
          <p:cNvPr id="19" name="Rectangle 18">
            <a:extLst>
              <a:ext uri="{FF2B5EF4-FFF2-40B4-BE49-F238E27FC236}">
                <a16:creationId xmlns:a16="http://schemas.microsoft.com/office/drawing/2014/main" id="{8E463C7F-79D1-49CC-B66D-9E48F7476BEB}"/>
              </a:ext>
            </a:extLst>
          </p:cNvPr>
          <p:cNvSpPr/>
          <p:nvPr/>
        </p:nvSpPr>
        <p:spPr>
          <a:xfrm>
            <a:off x="14782799" y="5072750"/>
            <a:ext cx="4354281" cy="7321505"/>
          </a:xfrm>
          <a:prstGeom prst="rect">
            <a:avLst/>
          </a:prstGeom>
          <a:solidFill>
            <a:schemeClr val="bg1"/>
          </a:solidFill>
          <a:ln>
            <a:solidFill>
              <a:schemeClr val="accent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sz="2600" b="1" dirty="0">
                <a:solidFill>
                  <a:srgbClr val="002060"/>
                </a:solidFill>
              </a:rPr>
              <a:t>Communication</a:t>
            </a:r>
          </a:p>
          <a:p>
            <a:r>
              <a:rPr lang="en-US" sz="2600" dirty="0">
                <a:solidFill>
                  <a:schemeClr val="tx1"/>
                </a:solidFill>
              </a:rPr>
              <a:t>Implemented the new CQS documentation structure as per below 3 sections</a:t>
            </a:r>
          </a:p>
          <a:p>
            <a:endParaRPr lang="en-US" sz="2600" dirty="0"/>
          </a:p>
          <a:p>
            <a:pPr marL="457200" indent="-457200">
              <a:buFont typeface="Arial" panose="020B0604020202020204" pitchFamily="34" charset="0"/>
              <a:buChar char="•"/>
            </a:pPr>
            <a:r>
              <a:rPr lang="en-US" sz="2600" dirty="0"/>
              <a:t>Program management</a:t>
            </a:r>
          </a:p>
          <a:p>
            <a:pPr marL="457200" indent="-457200">
              <a:buFont typeface="Arial" panose="020B0604020202020204" pitchFamily="34" charset="0"/>
              <a:buChar char="•"/>
            </a:pPr>
            <a:r>
              <a:rPr lang="en-US" sz="2600" dirty="0"/>
              <a:t>Standards and Guidelines</a:t>
            </a:r>
          </a:p>
          <a:p>
            <a:pPr marL="457200" indent="-457200">
              <a:buFont typeface="Arial" panose="020B0604020202020204" pitchFamily="34" charset="0"/>
              <a:buChar char="•"/>
            </a:pPr>
            <a:r>
              <a:rPr lang="en-US" sz="2600" dirty="0"/>
              <a:t>Reference implementation</a:t>
            </a:r>
          </a:p>
          <a:p>
            <a:pPr marL="457200" indent="-457200">
              <a:buFont typeface="Arial" panose="020B0604020202020204" pitchFamily="34" charset="0"/>
              <a:buChar char="•"/>
            </a:pPr>
            <a:endParaRPr lang="en-US" sz="2600" dirty="0"/>
          </a:p>
          <a:p>
            <a:r>
              <a:rPr lang="en-US" sz="2600" b="1" dirty="0">
                <a:solidFill>
                  <a:srgbClr val="002060"/>
                </a:solidFill>
              </a:rPr>
              <a:t>Community Input and Concerns</a:t>
            </a:r>
          </a:p>
          <a:p>
            <a:endParaRPr lang="en-US" sz="2600" dirty="0"/>
          </a:p>
          <a:p>
            <a:pPr marL="457200" indent="-457200">
              <a:buFont typeface="Arial" panose="020B0604020202020204" pitchFamily="34" charset="0"/>
              <a:buChar char="•"/>
            </a:pPr>
            <a:r>
              <a:rPr lang="en-US" sz="2600" dirty="0"/>
              <a:t>Default network configuration of our K8 objects – Cluster, POD and Nodes </a:t>
            </a:r>
          </a:p>
        </p:txBody>
      </p:sp>
      <p:sp>
        <p:nvSpPr>
          <p:cNvPr id="20" name="Rectangle: Rounded Corners 19">
            <a:extLst>
              <a:ext uri="{FF2B5EF4-FFF2-40B4-BE49-F238E27FC236}">
                <a16:creationId xmlns:a16="http://schemas.microsoft.com/office/drawing/2014/main" id="{7BC0A493-7C13-4624-85AF-FD677B0AEA15}"/>
              </a:ext>
            </a:extLst>
          </p:cNvPr>
          <p:cNvSpPr/>
          <p:nvPr/>
        </p:nvSpPr>
        <p:spPr>
          <a:xfrm>
            <a:off x="19445056" y="3722932"/>
            <a:ext cx="4354281" cy="1306282"/>
          </a:xfrm>
          <a:prstGeom prst="roundRect">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Implementation Support</a:t>
            </a:r>
            <a:endParaRPr lang="en-ZA" sz="2800" b="1" dirty="0"/>
          </a:p>
        </p:txBody>
      </p:sp>
      <p:sp>
        <p:nvSpPr>
          <p:cNvPr id="21" name="Rectangle 20">
            <a:extLst>
              <a:ext uri="{FF2B5EF4-FFF2-40B4-BE49-F238E27FC236}">
                <a16:creationId xmlns:a16="http://schemas.microsoft.com/office/drawing/2014/main" id="{BA6B6153-8BEB-4474-960A-ACAAEEA5CE26}"/>
              </a:ext>
            </a:extLst>
          </p:cNvPr>
          <p:cNvSpPr/>
          <p:nvPr/>
        </p:nvSpPr>
        <p:spPr>
          <a:xfrm>
            <a:off x="19445056" y="5050991"/>
            <a:ext cx="4354281" cy="7321505"/>
          </a:xfrm>
          <a:prstGeom prst="rect">
            <a:avLst/>
          </a:prstGeom>
          <a:solidFill>
            <a:schemeClr val="bg1"/>
          </a:solidFill>
          <a:ln>
            <a:solidFill>
              <a:schemeClr val="tx2">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r>
              <a:rPr lang="en-US" sz="2600" b="1" dirty="0">
                <a:solidFill>
                  <a:srgbClr val="002060"/>
                </a:solidFill>
              </a:rPr>
              <a:t>GDPR Compliance</a:t>
            </a:r>
          </a:p>
          <a:p>
            <a:pPr marL="457200" indent="-457200">
              <a:buFont typeface="Arial" panose="020B0604020202020204" pitchFamily="34" charset="0"/>
              <a:buChar char="•"/>
            </a:pPr>
            <a:r>
              <a:rPr lang="en-US" sz="2600" dirty="0"/>
              <a:t>PII Access Management – Just in time access</a:t>
            </a:r>
          </a:p>
          <a:p>
            <a:pPr marL="457200" indent="-457200">
              <a:buFont typeface="Arial" panose="020B0604020202020204" pitchFamily="34" charset="0"/>
              <a:buChar char="•"/>
            </a:pPr>
            <a:r>
              <a:rPr lang="en-US" sz="2600" dirty="0"/>
              <a:t>Data retention strategy</a:t>
            </a:r>
          </a:p>
          <a:p>
            <a:pPr marL="457200" indent="-457200">
              <a:buFont typeface="Arial" panose="020B0604020202020204" pitchFamily="34" charset="0"/>
              <a:buChar char="•"/>
            </a:pPr>
            <a:r>
              <a:rPr lang="en-US" sz="2600" dirty="0"/>
              <a:t>GDPR policies and procedures.</a:t>
            </a:r>
          </a:p>
          <a:p>
            <a:pPr marL="457200" indent="-457200">
              <a:buFont typeface="Arial" panose="020B0604020202020204" pitchFamily="34" charset="0"/>
              <a:buChar char="•"/>
            </a:pPr>
            <a:r>
              <a:rPr lang="en-US" sz="2600" dirty="0"/>
              <a:t>Security architecture improvement plan</a:t>
            </a:r>
          </a:p>
          <a:p>
            <a:pPr marL="457200" indent="-457200">
              <a:buFont typeface="Arial" panose="020B0604020202020204" pitchFamily="34" charset="0"/>
              <a:buChar char="•"/>
            </a:pPr>
            <a:endParaRPr lang="en-US" sz="2600" dirty="0"/>
          </a:p>
          <a:p>
            <a:r>
              <a:rPr lang="en-US" sz="2600" b="1" dirty="0">
                <a:solidFill>
                  <a:srgbClr val="002060"/>
                </a:solidFill>
              </a:rPr>
              <a:t>AML Requirements</a:t>
            </a:r>
          </a:p>
          <a:p>
            <a:endParaRPr lang="en-US" sz="2600" dirty="0"/>
          </a:p>
          <a:p>
            <a:pPr marL="457200" indent="-457200">
              <a:buFont typeface="Arial" panose="020B0604020202020204" pitchFamily="34" charset="0"/>
              <a:buChar char="•"/>
            </a:pPr>
            <a:r>
              <a:rPr lang="en-US" sz="2600" dirty="0"/>
              <a:t>Review high-level requirements</a:t>
            </a:r>
          </a:p>
          <a:p>
            <a:pPr marL="457200" indent="-457200">
              <a:buFont typeface="Arial" panose="020B0604020202020204" pitchFamily="34" charset="0"/>
              <a:buChar char="•"/>
            </a:pPr>
            <a:r>
              <a:rPr lang="en-US" sz="2600" dirty="0"/>
              <a:t>Provided implementation options and approaches</a:t>
            </a:r>
          </a:p>
          <a:p>
            <a:pPr marL="457200" indent="-457200">
              <a:buFont typeface="Arial" panose="020B0604020202020204" pitchFamily="34" charset="0"/>
              <a:buChar char="•"/>
            </a:pPr>
            <a:r>
              <a:rPr lang="en-US" sz="2600" dirty="0"/>
              <a:t>More support actives planned for PI 13</a:t>
            </a:r>
          </a:p>
          <a:p>
            <a:pPr marL="457200" indent="-457200">
              <a:buFont typeface="Arial" panose="020B0604020202020204" pitchFamily="34" charset="0"/>
              <a:buChar char="•"/>
            </a:pPr>
            <a:endParaRPr lang="en-US" sz="2600" dirty="0"/>
          </a:p>
        </p:txBody>
      </p:sp>
      <p:sp>
        <p:nvSpPr>
          <p:cNvPr id="22" name="TextBox 21">
            <a:extLst>
              <a:ext uri="{FF2B5EF4-FFF2-40B4-BE49-F238E27FC236}">
                <a16:creationId xmlns:a16="http://schemas.microsoft.com/office/drawing/2014/main" id="{1CCB8056-F1D3-48EF-81E4-7E48703F464B}"/>
              </a:ext>
            </a:extLst>
          </p:cNvPr>
          <p:cNvSpPr txBox="1"/>
          <p:nvPr/>
        </p:nvSpPr>
        <p:spPr>
          <a:xfrm>
            <a:off x="4225896" y="12886336"/>
            <a:ext cx="18176903" cy="369332"/>
          </a:xfrm>
          <a:prstGeom prst="rect">
            <a:avLst/>
          </a:prstGeom>
          <a:noFill/>
        </p:spPr>
        <p:txBody>
          <a:bodyPr wrap="square">
            <a:spAutoFit/>
          </a:bodyPr>
          <a:lstStyle/>
          <a:p>
            <a:r>
              <a:rPr lang="en-ZA" dirty="0"/>
              <a:t>https://github.com/mojaloop/project#workspaces/mojaloop-project-59edee71d1407922110cf083/board?epics=116650553_1778&amp;filterLogic=any&amp;repos=116650553</a:t>
            </a:r>
          </a:p>
        </p:txBody>
      </p:sp>
    </p:spTree>
    <p:extLst>
      <p:ext uri="{BB962C8B-B14F-4D97-AF65-F5344CB8AC3E}">
        <p14:creationId xmlns:p14="http://schemas.microsoft.com/office/powerpoint/2010/main" val="539224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down)">
                                      <p:cBhvr>
                                        <p:cTn id="39" dur="500"/>
                                        <p:tgtEl>
                                          <p:spTgt spid="20"/>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40E0-9BA0-4725-A6B7-BB7C66F80F01}"/>
              </a:ext>
            </a:extLst>
          </p:cNvPr>
          <p:cNvSpPr>
            <a:spLocks noGrp="1"/>
          </p:cNvSpPr>
          <p:nvPr>
            <p:ph type="ctrTitle"/>
          </p:nvPr>
        </p:nvSpPr>
        <p:spPr>
          <a:xfrm>
            <a:off x="1656091" y="5848456"/>
            <a:ext cx="21775410" cy="4519609"/>
          </a:xfrm>
        </p:spPr>
        <p:txBody>
          <a:bodyPr anchor="ctr">
            <a:noAutofit/>
          </a:bodyPr>
          <a:lstStyle/>
          <a:p>
            <a:pPr>
              <a:spcBef>
                <a:spcPts val="600"/>
              </a:spcBef>
            </a:pPr>
            <a:r>
              <a:rPr lang="en-US" sz="5400" b="0" dirty="0"/>
              <a:t>DevSecOps and CQS Documentation</a:t>
            </a:r>
            <a:br>
              <a:rPr lang="en-US" sz="6600" b="0" dirty="0">
                <a:cs typeface="Arial"/>
              </a:rPr>
            </a:br>
            <a:br>
              <a:rPr lang="en-US" sz="6600" b="0" dirty="0"/>
            </a:br>
            <a:r>
              <a:rPr lang="en-US" sz="4000" b="0" dirty="0"/>
              <a:t>Presenter</a:t>
            </a:r>
            <a:br>
              <a:rPr lang="en-US" sz="4400" b="0" dirty="0"/>
            </a:br>
            <a:br>
              <a:rPr lang="en-US" sz="4800" b="0" dirty="0"/>
            </a:br>
            <a:br>
              <a:rPr lang="en-US" sz="3200" b="0" dirty="0"/>
            </a:br>
            <a:r>
              <a:rPr lang="en-US" sz="3200" b="0" dirty="0"/>
              <a:t>Lewis Daly</a:t>
            </a:r>
            <a:br>
              <a:rPr lang="en-US" sz="3200" b="0" dirty="0"/>
            </a:br>
            <a:br>
              <a:rPr lang="en-US" sz="500" b="0" dirty="0"/>
            </a:br>
            <a:br>
              <a:rPr lang="en-US" sz="3200" b="0" dirty="0"/>
            </a:br>
            <a:endParaRPr lang="en-US" sz="6600" b="0" dirty="0">
              <a:cs typeface="Arial" panose="020B0604020202020204"/>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5</a:t>
            </a:fld>
            <a:endParaRPr lang="en-US" dirty="0"/>
          </a:p>
        </p:txBody>
      </p:sp>
      <p:sp>
        <p:nvSpPr>
          <p:cNvPr id="5" name="Title 1">
            <a:extLst>
              <a:ext uri="{FF2B5EF4-FFF2-40B4-BE49-F238E27FC236}">
                <a16:creationId xmlns:a16="http://schemas.microsoft.com/office/drawing/2014/main" id="{FA7680C5-69F6-D140-BEDD-239242DC3564}"/>
              </a:ext>
            </a:extLst>
          </p:cNvPr>
          <p:cNvSpPr txBox="1">
            <a:spLocks/>
          </p:cNvSpPr>
          <p:nvPr/>
        </p:nvSpPr>
        <p:spPr>
          <a:xfrm>
            <a:off x="1656091" y="8990714"/>
            <a:ext cx="20691684" cy="2319275"/>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2000" b="1" kern="1200">
                <a:solidFill>
                  <a:schemeClr val="bg1"/>
                </a:solidFill>
                <a:latin typeface="+mj-lt"/>
                <a:ea typeface="+mj-ea"/>
                <a:cs typeface="+mj-cs"/>
              </a:defRPr>
            </a:lvl1pPr>
          </a:lstStyle>
          <a:p>
            <a:endParaRPr lang="en-US" sz="3600" b="0" dirty="0"/>
          </a:p>
        </p:txBody>
      </p:sp>
    </p:spTree>
    <p:extLst>
      <p:ext uri="{BB962C8B-B14F-4D97-AF65-F5344CB8AC3E}">
        <p14:creationId xmlns:p14="http://schemas.microsoft.com/office/powerpoint/2010/main" val="453523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1123397" y="864553"/>
            <a:ext cx="21033938" cy="2651126"/>
          </a:xfrm>
        </p:spPr>
        <p:txBody>
          <a:bodyPr>
            <a:normAutofit/>
          </a:bodyPr>
          <a:lstStyle/>
          <a:p>
            <a:r>
              <a:rPr lang="en-US" sz="6600" dirty="0"/>
              <a:t>DevSecOps</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6</a:t>
            </a:fld>
            <a:endParaRPr lang="en-US" dirty="0"/>
          </a:p>
        </p:txBody>
      </p:sp>
      <p:sp>
        <p:nvSpPr>
          <p:cNvPr id="3" name="TextBox 2">
            <a:extLst>
              <a:ext uri="{FF2B5EF4-FFF2-40B4-BE49-F238E27FC236}">
                <a16:creationId xmlns:a16="http://schemas.microsoft.com/office/drawing/2014/main" id="{60181896-5231-49D8-8541-D82FF0E1FA11}"/>
              </a:ext>
            </a:extLst>
          </p:cNvPr>
          <p:cNvSpPr txBox="1"/>
          <p:nvPr/>
        </p:nvSpPr>
        <p:spPr>
          <a:xfrm>
            <a:off x="1299664" y="3219588"/>
            <a:ext cx="21942343" cy="14126944"/>
          </a:xfrm>
          <a:prstGeom prst="rect">
            <a:avLst/>
          </a:prstGeom>
          <a:noFill/>
        </p:spPr>
        <p:txBody>
          <a:bodyPr wrap="square">
            <a:spAutoFit/>
          </a:bodyPr>
          <a:lstStyle/>
          <a:p>
            <a:r>
              <a:rPr lang="en-ZA" sz="3600" b="1" dirty="0">
                <a:latin typeface="Calibri" panose="020F0502020204030204" pitchFamily="34" charset="0"/>
                <a:cs typeface="Calibri" panose="020F0502020204030204" pitchFamily="34" charset="0"/>
              </a:rPr>
              <a:t>PI </a:t>
            </a:r>
            <a:r>
              <a:rPr lang="en-ZA" sz="4000" b="1" dirty="0">
                <a:latin typeface="Calibri" panose="020F0502020204030204" pitchFamily="34" charset="0"/>
                <a:cs typeface="Calibri" panose="020F0502020204030204" pitchFamily="34" charset="0"/>
              </a:rPr>
              <a:t>objective </a:t>
            </a:r>
            <a:r>
              <a:rPr lang="en-ZA" sz="4000" dirty="0">
                <a:latin typeface="Calibri" panose="020F0502020204030204" pitchFamily="34" charset="0"/>
                <a:cs typeface="Calibri" panose="020F0502020204030204" pitchFamily="34" charset="0"/>
              </a:rPr>
              <a:t>– </a:t>
            </a:r>
            <a:r>
              <a:rPr lang="en-ZA" sz="3600" dirty="0">
                <a:latin typeface="Calibri" panose="020F0502020204030204" pitchFamily="34" charset="0"/>
                <a:cs typeface="Calibri" panose="020F0502020204030204" pitchFamily="34" charset="0"/>
              </a:rPr>
              <a:t>On going maintenance and enhancements of the DevSecOps processes, policies and tools and policies. </a:t>
            </a:r>
          </a:p>
          <a:p>
            <a:endParaRPr lang="en-ZA" sz="2400" u="sng" dirty="0">
              <a:latin typeface="Calibri" panose="020F0502020204030204" pitchFamily="34" charset="0"/>
              <a:cs typeface="Calibri" panose="020F0502020204030204" pitchFamily="34" charset="0"/>
            </a:endParaRPr>
          </a:p>
          <a:p>
            <a:r>
              <a:rPr lang="en-ZA" sz="4000" u="sng" dirty="0">
                <a:latin typeface="Calibri" panose="020F0502020204030204" pitchFamily="34" charset="0"/>
                <a:cs typeface="Calibri" panose="020F0502020204030204" pitchFamily="34" charset="0"/>
              </a:rPr>
              <a:t>On going support:</a:t>
            </a:r>
          </a:p>
          <a:p>
            <a:endParaRPr lang="en-ZA" dirty="0">
              <a:latin typeface="Calibri" panose="020F0502020204030204" pitchFamily="34" charset="0"/>
              <a:cs typeface="Calibri" panose="020F0502020204030204" pitchFamily="34" charset="0"/>
            </a:endParaRPr>
          </a:p>
          <a:p>
            <a:pPr marL="514350" indent="-514350">
              <a:buFont typeface="+mj-lt"/>
              <a:buAutoNum type="arabicPeriod"/>
            </a:pPr>
            <a:r>
              <a:rPr lang="en-AU" sz="3400" dirty="0">
                <a:latin typeface="Calibri" panose="020F0502020204030204" pitchFamily="34" charset="0"/>
                <a:cs typeface="Calibri" panose="020F0502020204030204" pitchFamily="34" charset="0"/>
              </a:rPr>
              <a:t>Regular Security Patches + Updates</a:t>
            </a:r>
          </a:p>
          <a:p>
            <a:pPr marL="1028700" lvl="1" indent="-571500">
              <a:buFont typeface="Arial" panose="020B0604020202020204" pitchFamily="34" charset="0"/>
              <a:buChar char="•"/>
            </a:pPr>
            <a:r>
              <a:rPr lang="en-AU" sz="3400" dirty="0">
                <a:latin typeface="Calibri" panose="020F0502020204030204" pitchFamily="34" charset="0"/>
                <a:cs typeface="Calibri" panose="020F0502020204030204" pitchFamily="34" charset="0"/>
              </a:rPr>
              <a:t>Addressing regular Dependabot alerts</a:t>
            </a:r>
          </a:p>
          <a:p>
            <a:pPr marL="1028700" lvl="1" indent="-571500">
              <a:buFont typeface="Arial" panose="020B0604020202020204" pitchFamily="34" charset="0"/>
              <a:buChar char="•"/>
            </a:pPr>
            <a:r>
              <a:rPr lang="en-AU" sz="3400" dirty="0">
                <a:latin typeface="Calibri" panose="020F0502020204030204" pitchFamily="34" charset="0"/>
                <a:cs typeface="Calibri" panose="020F0502020204030204" pitchFamily="34" charset="0"/>
              </a:rPr>
              <a:t>Running `npm audit` on flagged repos</a:t>
            </a:r>
          </a:p>
          <a:p>
            <a:pPr marL="1028700" lvl="1" indent="-571500">
              <a:buFont typeface="Arial" panose="020B0604020202020204" pitchFamily="34" charset="0"/>
              <a:buChar char="•"/>
            </a:pPr>
            <a:r>
              <a:rPr lang="en-AU" sz="3400" dirty="0">
                <a:latin typeface="Calibri" panose="020F0502020204030204" pitchFamily="34" charset="0"/>
                <a:cs typeface="Calibri" panose="020F0502020204030204" pitchFamily="34" charset="0"/>
              </a:rPr>
              <a:t>Fixing broken builds </a:t>
            </a:r>
          </a:p>
          <a:p>
            <a:pPr lvl="0"/>
            <a:endParaRPr lang="en-ZA" sz="2400" dirty="0">
              <a:effectLst/>
              <a:latin typeface="Calibri" panose="020F0502020204030204" pitchFamily="34" charset="0"/>
              <a:ea typeface="Calibri" panose="020F0502020204030204" pitchFamily="34" charset="0"/>
              <a:cs typeface="Calibri" panose="020F0502020204030204" pitchFamily="34" charset="0"/>
            </a:endParaRPr>
          </a:p>
          <a:p>
            <a:pPr lvl="0"/>
            <a:r>
              <a:rPr lang="en-ZA" sz="4000" u="sng" dirty="0">
                <a:latin typeface="Calibri" panose="020F0502020204030204" pitchFamily="34" charset="0"/>
                <a:cs typeface="Calibri" panose="020F0502020204030204" pitchFamily="34" charset="0"/>
              </a:rPr>
              <a:t>GitHub Updates:</a:t>
            </a:r>
          </a:p>
          <a:p>
            <a:endParaRPr lang="en-ZA" sz="3600" dirty="0">
              <a:latin typeface="Calibri" panose="020F0502020204030204" pitchFamily="34" charset="0"/>
              <a:cs typeface="Calibri" panose="020F0502020204030204" pitchFamily="34" charset="0"/>
            </a:endParaRPr>
          </a:p>
          <a:p>
            <a:pPr marL="514350" indent="-514350">
              <a:buFont typeface="+mj-lt"/>
              <a:buAutoNum type="arabicPeriod"/>
            </a:pPr>
            <a:r>
              <a:rPr lang="en-ZA" sz="3400" dirty="0">
                <a:latin typeface="Calibri" panose="020F0502020204030204" pitchFamily="34" charset="0"/>
                <a:cs typeface="Calibri" panose="020F0502020204030204" pitchFamily="34" charset="0"/>
              </a:rPr>
              <a:t>Archived ~24 old repos</a:t>
            </a:r>
          </a:p>
          <a:p>
            <a:pPr marL="514350" indent="-514350">
              <a:buFont typeface="+mj-lt"/>
              <a:buAutoNum type="arabicPeriod"/>
            </a:pPr>
            <a:r>
              <a:rPr lang="en-ZA" sz="3400" dirty="0">
                <a:latin typeface="Calibri" panose="020F0502020204030204" pitchFamily="34" charset="0"/>
                <a:cs typeface="Calibri" panose="020F0502020204030204" pitchFamily="34" charset="0"/>
              </a:rPr>
              <a:t>Improved code check in security steps</a:t>
            </a:r>
          </a:p>
          <a:p>
            <a:pPr marL="1028700" lvl="1" indent="-571500">
              <a:buFont typeface="Arial" panose="020B0604020202020204" pitchFamily="34" charset="0"/>
              <a:buChar char="•"/>
            </a:pPr>
            <a:r>
              <a:rPr lang="en-ZA" sz="3400" dirty="0">
                <a:latin typeface="Calibri" panose="020F0502020204030204" pitchFamily="34" charset="0"/>
                <a:cs typeface="Calibri" panose="020F0502020204030204" pitchFamily="34" charset="0"/>
              </a:rPr>
              <a:t>Removed individuals from repo ownership, removed unneeded admin access to repos</a:t>
            </a:r>
          </a:p>
          <a:p>
            <a:pPr marL="1028700" lvl="1" indent="-571500">
              <a:buFont typeface="Arial" panose="020B0604020202020204" pitchFamily="34" charset="0"/>
              <a:buChar char="•"/>
            </a:pPr>
            <a:r>
              <a:rPr lang="en-ZA" sz="3400" dirty="0">
                <a:latin typeface="Calibri" panose="020F0502020204030204" pitchFamily="34" charset="0"/>
                <a:cs typeface="Calibri" panose="020F0502020204030204" pitchFamily="34" charset="0"/>
              </a:rPr>
              <a:t>Added code owners to “core” repos</a:t>
            </a:r>
          </a:p>
          <a:p>
            <a:pPr marL="1371600" lvl="2" indent="-457200">
              <a:buFontTx/>
              <a:buChar char="-"/>
            </a:pPr>
            <a:r>
              <a:rPr lang="en-ZA" sz="3400" dirty="0">
                <a:latin typeface="Calibri" panose="020F0502020204030204" pitchFamily="34" charset="0"/>
                <a:cs typeface="Calibri" panose="020F0502020204030204" pitchFamily="34" charset="0"/>
              </a:rPr>
              <a:t>Require all CI/CD steps to pass</a:t>
            </a:r>
          </a:p>
          <a:p>
            <a:pPr marL="1371600" lvl="2" indent="-457200">
              <a:buFontTx/>
              <a:buChar char="-"/>
            </a:pPr>
            <a:r>
              <a:rPr lang="en-ZA" sz="3400" dirty="0">
                <a:latin typeface="Calibri" panose="020F0502020204030204" pitchFamily="34" charset="0"/>
                <a:cs typeface="Calibri" panose="020F0502020204030204" pitchFamily="34" charset="0"/>
              </a:rPr>
              <a:t>Updated master branch protection rules</a:t>
            </a:r>
          </a:p>
          <a:p>
            <a:pPr marL="514350" indent="-514350">
              <a:buFont typeface="+mj-lt"/>
              <a:buAutoNum type="arabicPeriod"/>
            </a:pPr>
            <a:r>
              <a:rPr lang="en-ZA" sz="3400" dirty="0">
                <a:latin typeface="Calibri" panose="020F0502020204030204" pitchFamily="34" charset="0"/>
                <a:cs typeface="Calibri" panose="020F0502020204030204" pitchFamily="34" charset="0"/>
              </a:rPr>
              <a:t>Updated License file across all repos</a:t>
            </a:r>
          </a:p>
          <a:p>
            <a:pPr marL="342900" lvl="0" indent="-342900">
              <a:buFont typeface="+mj-lt"/>
              <a:buAutoNum type="arabicParenR"/>
            </a:pPr>
            <a:endParaRPr lang="en-ZA" sz="40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endParaRPr>
          </a:p>
          <a:p>
            <a:pPr lvl="0"/>
            <a:endParaRPr lang="en-ZA" sz="4000" dirty="0">
              <a:latin typeface="Calibri" panose="020F0502020204030204" pitchFamily="34" charset="0"/>
              <a:cs typeface="Calibri" panose="020F0502020204030204" pitchFamily="34" charset="0"/>
            </a:endParaRPr>
          </a:p>
          <a:p>
            <a:endParaRPr lang="en-ZA" sz="4000" dirty="0">
              <a:latin typeface="Calibri" panose="020F0502020204030204" pitchFamily="34" charset="0"/>
              <a:cs typeface="Calibri" panose="020F0502020204030204" pitchFamily="34" charset="0"/>
            </a:endParaRPr>
          </a:p>
          <a:p>
            <a:endParaRPr lang="en-ZA" sz="4000" dirty="0">
              <a:latin typeface="Calibri" panose="020F0502020204030204" pitchFamily="34" charset="0"/>
              <a:cs typeface="Calibri" panose="020F0502020204030204" pitchFamily="34" charset="0"/>
            </a:endParaRPr>
          </a:p>
          <a:p>
            <a:endParaRPr lang="en-ZA" sz="4000" dirty="0">
              <a:latin typeface="Calibri" panose="020F0502020204030204" pitchFamily="34" charset="0"/>
              <a:cs typeface="Calibri" panose="020F0502020204030204" pitchFamily="34" charset="0"/>
            </a:endParaRPr>
          </a:p>
          <a:p>
            <a:endParaRPr lang="en-ZA" sz="4000" dirty="0">
              <a:latin typeface="Calibri" panose="020F0502020204030204" pitchFamily="34" charset="0"/>
              <a:cs typeface="Calibri" panose="020F0502020204030204" pitchFamily="34" charset="0"/>
            </a:endParaRPr>
          </a:p>
          <a:p>
            <a:endParaRPr lang="en-ZA" sz="40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C72B9E6-95C7-48F5-8C95-FCC686D35F01}"/>
              </a:ext>
            </a:extLst>
          </p:cNvPr>
          <p:cNvPicPr>
            <a:picLocks noChangeAspect="1"/>
          </p:cNvPicPr>
          <p:nvPr/>
        </p:nvPicPr>
        <p:blipFill>
          <a:blip r:embed="rId3"/>
          <a:stretch>
            <a:fillRect/>
          </a:stretch>
        </p:blipFill>
        <p:spPr>
          <a:xfrm>
            <a:off x="13444475" y="4124258"/>
            <a:ext cx="7578533" cy="6372154"/>
          </a:xfrm>
          <a:prstGeom prst="rect">
            <a:avLst/>
          </a:prstGeom>
        </p:spPr>
      </p:pic>
    </p:spTree>
    <p:extLst>
      <p:ext uri="{BB962C8B-B14F-4D97-AF65-F5344CB8AC3E}">
        <p14:creationId xmlns:p14="http://schemas.microsoft.com/office/powerpoint/2010/main" val="4157953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995467" y="748985"/>
            <a:ext cx="21033938" cy="2651126"/>
          </a:xfrm>
        </p:spPr>
        <p:txBody>
          <a:bodyPr>
            <a:normAutofit/>
          </a:bodyPr>
          <a:lstStyle/>
          <a:p>
            <a:r>
              <a:rPr lang="en-US" sz="6000" dirty="0"/>
              <a:t>New CQS Documentation Overview</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7</a:t>
            </a:fld>
            <a:endParaRPr lang="en-US" dirty="0"/>
          </a:p>
        </p:txBody>
      </p:sp>
      <p:sp>
        <p:nvSpPr>
          <p:cNvPr id="7" name="TextBox 6">
            <a:extLst>
              <a:ext uri="{FF2B5EF4-FFF2-40B4-BE49-F238E27FC236}">
                <a16:creationId xmlns:a16="http://schemas.microsoft.com/office/drawing/2014/main" id="{EE7C1A74-31B2-4871-BBC5-E6FC586CB7A6}"/>
              </a:ext>
            </a:extLst>
          </p:cNvPr>
          <p:cNvSpPr txBox="1"/>
          <p:nvPr/>
        </p:nvSpPr>
        <p:spPr>
          <a:xfrm>
            <a:off x="995467" y="3118515"/>
            <a:ext cx="19295504" cy="7417415"/>
          </a:xfrm>
          <a:prstGeom prst="rect">
            <a:avLst/>
          </a:prstGeom>
          <a:noFill/>
        </p:spPr>
        <p:txBody>
          <a:bodyPr wrap="square">
            <a:spAutoFit/>
          </a:bodyPr>
          <a:lstStyle/>
          <a:p>
            <a:r>
              <a:rPr lang="en-US" sz="4000" dirty="0">
                <a:latin typeface="Calibri" panose="020F0502020204030204" pitchFamily="34" charset="0"/>
                <a:cs typeface="Calibri" panose="020F0502020204030204" pitchFamily="34" charset="0"/>
              </a:rPr>
              <a:t>The documentation is segmented into 3 areas below for ease of read and update:</a:t>
            </a:r>
          </a:p>
          <a:p>
            <a:endParaRPr lang="en-US" sz="4000" dirty="0">
              <a:latin typeface="Calibri" panose="020F0502020204030204" pitchFamily="34" charset="0"/>
              <a:cs typeface="Calibri" panose="020F0502020204030204" pitchFamily="34" charset="0"/>
            </a:endParaRPr>
          </a:p>
          <a:p>
            <a:pPr marL="571500" indent="-571500">
              <a:buFont typeface="Wingdings" panose="05000000000000000000" pitchFamily="2" charset="2"/>
              <a:buChar char="v"/>
            </a:pPr>
            <a:r>
              <a:rPr lang="en-US" sz="3600" dirty="0">
                <a:latin typeface="Calibri" panose="020F0502020204030204" pitchFamily="34" charset="0"/>
                <a:cs typeface="Calibri" panose="020F0502020204030204" pitchFamily="34" charset="0"/>
              </a:rPr>
              <a:t>Program management  - Provide an overview of Mojaloop’s risk and security management initiatives at program level. The target audience is risk management, compliance, governance, regulatory and leadership (business/government) stakeholders.</a:t>
            </a:r>
          </a:p>
          <a:p>
            <a:pPr marL="571500" indent="-571500">
              <a:buFont typeface="Wingdings" panose="05000000000000000000" pitchFamily="2" charset="2"/>
              <a:buChar char="v"/>
            </a:pPr>
            <a:endParaRPr lang="en-US" sz="3600" dirty="0">
              <a:latin typeface="Calibri" panose="020F0502020204030204" pitchFamily="34" charset="0"/>
              <a:cs typeface="Calibri" panose="020F0502020204030204" pitchFamily="34" charset="0"/>
            </a:endParaRPr>
          </a:p>
          <a:p>
            <a:pPr marL="571500" indent="-571500">
              <a:buFont typeface="Wingdings" panose="05000000000000000000" pitchFamily="2" charset="2"/>
              <a:buChar char="v"/>
            </a:pPr>
            <a:r>
              <a:rPr lang="en-US" sz="3600" dirty="0">
                <a:latin typeface="Calibri" panose="020F0502020204030204" pitchFamily="34" charset="0"/>
                <a:cs typeface="Calibri" panose="020F0502020204030204" pitchFamily="34" charset="0"/>
              </a:rPr>
              <a:t>Standards and guidelines – Provide recommended security measures and controls to be considered for implementation by the switch core team and or hub operators. The target audience is architects, implementation engineers, security management and IT Ops.</a:t>
            </a:r>
          </a:p>
          <a:p>
            <a:pPr marL="571500" indent="-571500">
              <a:buFont typeface="Wingdings" panose="05000000000000000000" pitchFamily="2" charset="2"/>
              <a:buChar char="v"/>
            </a:pPr>
            <a:endParaRPr lang="en-US" sz="3600" dirty="0">
              <a:latin typeface="Calibri" panose="020F0502020204030204" pitchFamily="34" charset="0"/>
              <a:cs typeface="Calibri" panose="020F0502020204030204" pitchFamily="34" charset="0"/>
            </a:endParaRPr>
          </a:p>
          <a:p>
            <a:pPr marL="571500" indent="-571500">
              <a:buFont typeface="Wingdings" panose="05000000000000000000" pitchFamily="2" charset="2"/>
              <a:buChar char="v"/>
            </a:pPr>
            <a:r>
              <a:rPr lang="en-US" sz="3600" dirty="0">
                <a:latin typeface="Calibri" panose="020F0502020204030204" pitchFamily="34" charset="0"/>
                <a:cs typeface="Calibri" panose="020F0502020204030204" pitchFamily="34" charset="0"/>
              </a:rPr>
              <a:t>Reference implementations – There are standard, and guidelines as applied on the Mojaloop standard API. The target audience is architects, DevOps teams, security engineering, QA teams and Developers.</a:t>
            </a:r>
          </a:p>
        </p:txBody>
      </p:sp>
      <p:sp>
        <p:nvSpPr>
          <p:cNvPr id="3" name="TextBox 2">
            <a:extLst>
              <a:ext uri="{FF2B5EF4-FFF2-40B4-BE49-F238E27FC236}">
                <a16:creationId xmlns:a16="http://schemas.microsoft.com/office/drawing/2014/main" id="{1643A37C-D8E4-4B23-B238-94A435508945}"/>
              </a:ext>
            </a:extLst>
          </p:cNvPr>
          <p:cNvSpPr txBox="1"/>
          <p:nvPr/>
        </p:nvSpPr>
        <p:spPr>
          <a:xfrm>
            <a:off x="10711543" y="11689758"/>
            <a:ext cx="11756571" cy="707886"/>
          </a:xfrm>
          <a:prstGeom prst="rect">
            <a:avLst/>
          </a:prstGeom>
          <a:noFill/>
        </p:spPr>
        <p:txBody>
          <a:bodyPr wrap="square" rtlCol="0">
            <a:spAutoFit/>
          </a:bodyPr>
          <a:lstStyle/>
          <a:p>
            <a:r>
              <a:rPr lang="en-US" sz="4000" b="1" dirty="0">
                <a:solidFill>
                  <a:schemeClr val="accent5">
                    <a:lumMod val="50000"/>
                  </a:schemeClr>
                </a:solidFill>
              </a:rPr>
              <a:t>Quick Demo </a:t>
            </a:r>
            <a:endParaRPr lang="en-ZA" sz="4000" b="1" dirty="0">
              <a:solidFill>
                <a:schemeClr val="accent5">
                  <a:lumMod val="50000"/>
                </a:schemeClr>
              </a:solidFill>
            </a:endParaRPr>
          </a:p>
        </p:txBody>
      </p:sp>
    </p:spTree>
    <p:extLst>
      <p:ext uri="{BB962C8B-B14F-4D97-AF65-F5344CB8AC3E}">
        <p14:creationId xmlns:p14="http://schemas.microsoft.com/office/powerpoint/2010/main" val="2510245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40E0-9BA0-4725-A6B7-BB7C66F80F01}"/>
              </a:ext>
            </a:extLst>
          </p:cNvPr>
          <p:cNvSpPr>
            <a:spLocks noGrp="1"/>
          </p:cNvSpPr>
          <p:nvPr>
            <p:ph type="ctrTitle"/>
          </p:nvPr>
        </p:nvSpPr>
        <p:spPr>
          <a:xfrm>
            <a:off x="1656091" y="5848456"/>
            <a:ext cx="21775410" cy="4519609"/>
          </a:xfrm>
        </p:spPr>
        <p:txBody>
          <a:bodyPr anchor="ctr">
            <a:noAutofit/>
          </a:bodyPr>
          <a:lstStyle/>
          <a:p>
            <a:pPr>
              <a:spcBef>
                <a:spcPts val="600"/>
              </a:spcBef>
            </a:pPr>
            <a:r>
              <a:rPr lang="en-US" sz="5400" b="0" dirty="0"/>
              <a:t>PISP Functionality Support and Data Protection Epics Update</a:t>
            </a:r>
            <a:br>
              <a:rPr lang="en-US" sz="6600" b="0" dirty="0">
                <a:cs typeface="Arial"/>
              </a:rPr>
            </a:br>
            <a:br>
              <a:rPr lang="en-US" sz="6600" b="0" dirty="0"/>
            </a:br>
            <a:r>
              <a:rPr lang="en-US" sz="4000" b="0" dirty="0"/>
              <a:t>Presenter</a:t>
            </a:r>
            <a:br>
              <a:rPr lang="en-US" sz="4400" b="0" dirty="0"/>
            </a:br>
            <a:br>
              <a:rPr lang="en-US" sz="4800" b="0" dirty="0"/>
            </a:br>
            <a:br>
              <a:rPr lang="en-US" sz="3200" b="0" dirty="0"/>
            </a:br>
            <a:br>
              <a:rPr lang="en-US" sz="3200" b="0" dirty="0"/>
            </a:br>
            <a:br>
              <a:rPr lang="en-US" sz="500" b="0" dirty="0"/>
            </a:br>
            <a:r>
              <a:rPr lang="en-US" sz="3200" b="0" dirty="0"/>
              <a:t>Victor Akidiva</a:t>
            </a:r>
            <a:br>
              <a:rPr lang="en-US" sz="3200" b="0" dirty="0"/>
            </a:br>
            <a:r>
              <a:rPr lang="en-US" sz="3200" b="0" dirty="0"/>
              <a:t>Aime Bukasa</a:t>
            </a:r>
            <a:br>
              <a:rPr lang="en-US" sz="3200" b="0" dirty="0"/>
            </a:br>
            <a:endParaRPr lang="en-US" sz="6600" b="0" dirty="0">
              <a:cs typeface="Arial" panose="020B0604020202020204"/>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8</a:t>
            </a:fld>
            <a:endParaRPr lang="en-US" dirty="0"/>
          </a:p>
        </p:txBody>
      </p:sp>
      <p:sp>
        <p:nvSpPr>
          <p:cNvPr id="5" name="Title 1">
            <a:extLst>
              <a:ext uri="{FF2B5EF4-FFF2-40B4-BE49-F238E27FC236}">
                <a16:creationId xmlns:a16="http://schemas.microsoft.com/office/drawing/2014/main" id="{FA7680C5-69F6-D140-BEDD-239242DC3564}"/>
              </a:ext>
            </a:extLst>
          </p:cNvPr>
          <p:cNvSpPr txBox="1">
            <a:spLocks/>
          </p:cNvSpPr>
          <p:nvPr/>
        </p:nvSpPr>
        <p:spPr>
          <a:xfrm>
            <a:off x="1656091" y="8990714"/>
            <a:ext cx="20691684" cy="2319275"/>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2000" b="1" kern="1200">
                <a:solidFill>
                  <a:schemeClr val="bg1"/>
                </a:solidFill>
                <a:latin typeface="+mj-lt"/>
                <a:ea typeface="+mj-ea"/>
                <a:cs typeface="+mj-cs"/>
              </a:defRPr>
            </a:lvl1pPr>
          </a:lstStyle>
          <a:p>
            <a:endParaRPr lang="en-US" sz="3600" b="0" dirty="0"/>
          </a:p>
        </p:txBody>
      </p:sp>
    </p:spTree>
    <p:extLst>
      <p:ext uri="{BB962C8B-B14F-4D97-AF65-F5344CB8AC3E}">
        <p14:creationId xmlns:p14="http://schemas.microsoft.com/office/powerpoint/2010/main" val="2982748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76C5-4F89-484C-80BA-39559D4220B4}"/>
              </a:ext>
            </a:extLst>
          </p:cNvPr>
          <p:cNvSpPr>
            <a:spLocks noGrp="1"/>
          </p:cNvSpPr>
          <p:nvPr>
            <p:ph type="title"/>
          </p:nvPr>
        </p:nvSpPr>
        <p:spPr>
          <a:xfrm>
            <a:off x="846691" y="519068"/>
            <a:ext cx="21033938" cy="2651126"/>
          </a:xfrm>
        </p:spPr>
        <p:txBody>
          <a:bodyPr>
            <a:normAutofit/>
          </a:bodyPr>
          <a:lstStyle/>
          <a:p>
            <a:r>
              <a:rPr lang="en-US" sz="6000" dirty="0"/>
              <a:t>PISP Support (PISP Mobile app security)</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t>9</a:t>
            </a:fld>
            <a:endParaRPr lang="en-US" dirty="0"/>
          </a:p>
        </p:txBody>
      </p:sp>
      <p:sp>
        <p:nvSpPr>
          <p:cNvPr id="8" name="TextBox 7">
            <a:extLst>
              <a:ext uri="{FF2B5EF4-FFF2-40B4-BE49-F238E27FC236}">
                <a16:creationId xmlns:a16="http://schemas.microsoft.com/office/drawing/2014/main" id="{47649BA0-838A-4820-9198-09CEBDA6197B}"/>
              </a:ext>
            </a:extLst>
          </p:cNvPr>
          <p:cNvSpPr txBox="1"/>
          <p:nvPr/>
        </p:nvSpPr>
        <p:spPr>
          <a:xfrm>
            <a:off x="846691" y="3236875"/>
            <a:ext cx="23540484" cy="8473858"/>
          </a:xfrm>
          <a:prstGeom prst="rect">
            <a:avLst/>
          </a:prstGeom>
          <a:noFill/>
        </p:spPr>
        <p:txBody>
          <a:bodyPr wrap="square">
            <a:spAutoFit/>
          </a:bodyPr>
          <a:lstStyle/>
          <a:p>
            <a:pPr algn="l" fontAlgn="t">
              <a:lnSpc>
                <a:spcPct val="107000"/>
              </a:lnSpc>
              <a:spcBef>
                <a:spcPts val="0"/>
              </a:spcBef>
              <a:spcAft>
                <a:spcPts val="800"/>
              </a:spcAft>
            </a:pPr>
            <a:r>
              <a:rPr lang="en-ZA" sz="3200" b="1" i="0" u="none" strike="noStrike" dirty="0">
                <a:effectLst/>
                <a:latin typeface="Calibri" panose="020F0502020204030204" pitchFamily="34" charset="0"/>
                <a:ea typeface="Calibri" panose="020F0502020204030204" pitchFamily="34" charset="0"/>
                <a:cs typeface="Times New Roman" panose="02020603050405020304" pitchFamily="18" charset="0"/>
              </a:rPr>
              <a:t>PI objective </a:t>
            </a: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 Review design of PISP mobile application security for Android and IOS devices.</a:t>
            </a:r>
          </a:p>
          <a:p>
            <a:pPr lvl="2" fontAlgn="t">
              <a:lnSpc>
                <a:spcPct val="107000"/>
              </a:lnSpc>
              <a:spcAft>
                <a:spcPts val="800"/>
              </a:spcAft>
            </a:pPr>
            <a:r>
              <a:rPr lang="en-ZA" sz="3200" u="sng" dirty="0">
                <a:latin typeface="Calibri" panose="020F0502020204030204" pitchFamily="34" charset="0"/>
                <a:ea typeface="Calibri" panose="020F0502020204030204" pitchFamily="34" charset="0"/>
                <a:cs typeface="Times New Roman" panose="02020603050405020304" pitchFamily="18" charset="0"/>
              </a:rPr>
              <a:t>Tasks:</a:t>
            </a:r>
            <a:endParaRPr lang="en-ZA" sz="3200" dirty="0">
              <a:latin typeface="Calibri" panose="020F0502020204030204" pitchFamily="34" charset="0"/>
              <a:ea typeface="Calibri" panose="020F0502020204030204" pitchFamily="34" charset="0"/>
              <a:cs typeface="Times New Roman" panose="02020603050405020304" pitchFamily="18" charset="0"/>
            </a:endParaRP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Detailed review of Android and IOS KeyStore security</a:t>
            </a:r>
          </a:p>
          <a:p>
            <a:pPr marL="1485900" lvl="2" indent="-571500" fontAlgn="t">
              <a:lnSpc>
                <a:spcPct val="107000"/>
              </a:lnSpc>
              <a:spcAft>
                <a:spcPts val="800"/>
              </a:spcAft>
              <a:buFont typeface="Arial" panose="020B0604020202020204" pitchFamily="34" charset="0"/>
              <a:buChar char="•"/>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Analysed FIDO their key storage techniques</a:t>
            </a:r>
          </a:p>
          <a:p>
            <a:pPr marL="1485900" lvl="2" indent="-5715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Key focus areas were</a:t>
            </a:r>
          </a:p>
          <a:p>
            <a:pPr marL="1943100" lvl="3" indent="-571500" fontAlgn="t">
              <a:lnSpc>
                <a:spcPct val="107000"/>
              </a:lnSpc>
              <a:spcAft>
                <a:spcPts val="800"/>
              </a:spcAft>
              <a:buFont typeface="Wingdings" panose="05000000000000000000" pitchFamily="2" charset="2"/>
              <a:buChar char="ü"/>
            </a:pPr>
            <a:r>
              <a:rPr lang="en-ZA" sz="3200" b="0" i="0" u="none" strike="noStrike" dirty="0">
                <a:effectLst/>
                <a:latin typeface="Calibri" panose="020F0502020204030204" pitchFamily="34" charset="0"/>
                <a:ea typeface="Calibri" panose="020F0502020204030204" pitchFamily="34" charset="0"/>
                <a:cs typeface="Times New Roman" panose="02020603050405020304" pitchFamily="18" charset="0"/>
              </a:rPr>
              <a:t>Device Security | Application Security | Data Security | Network Security</a:t>
            </a:r>
          </a:p>
          <a:p>
            <a:pPr lvl="2" fontAlgn="t">
              <a:lnSpc>
                <a:spcPct val="107000"/>
              </a:lnSpc>
              <a:spcAft>
                <a:spcPts val="800"/>
              </a:spcAft>
            </a:pPr>
            <a:endParaRPr lang="en-ZA" sz="1200" b="0" i="0" u="sng" strike="noStrike" dirty="0">
              <a:effectLst/>
              <a:latin typeface="Calibri" panose="020F0502020204030204" pitchFamily="34" charset="0"/>
              <a:ea typeface="Calibri" panose="020F0502020204030204" pitchFamily="34" charset="0"/>
              <a:cs typeface="Times New Roman" panose="02020603050405020304" pitchFamily="18" charset="0"/>
            </a:endParaRPr>
          </a:p>
          <a:p>
            <a:pPr lvl="2" fontAlgn="t">
              <a:lnSpc>
                <a:spcPct val="107000"/>
              </a:lnSpc>
              <a:spcAft>
                <a:spcPts val="800"/>
              </a:spcAft>
            </a:pPr>
            <a:r>
              <a:rPr lang="en-ZA" sz="3200" b="0" i="0" u="sng" strike="noStrike" dirty="0">
                <a:effectLst/>
                <a:latin typeface="Calibri" panose="020F0502020204030204" pitchFamily="34" charset="0"/>
                <a:ea typeface="Calibri" panose="020F0502020204030204" pitchFamily="34" charset="0"/>
                <a:cs typeface="Times New Roman" panose="02020603050405020304" pitchFamily="18" charset="0"/>
              </a:rPr>
              <a:t>Key findings:</a:t>
            </a:r>
          </a:p>
          <a:p>
            <a:pPr marL="1371600" lvl="2" indent="-4572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IOS and Android (version 7+) are FIDO level 2 certified - Approx. </a:t>
            </a:r>
          </a:p>
          <a:p>
            <a:pPr marL="1371600" lvl="2" indent="-457200" fontAlgn="t">
              <a:lnSpc>
                <a:spcPct val="107000"/>
              </a:lnSpc>
              <a:spcAft>
                <a:spcPts val="800"/>
              </a:spcAft>
              <a:buFont typeface="Arial" panose="020B0604020202020204" pitchFamily="34" charset="0"/>
              <a:buChar char="•"/>
            </a:pPr>
            <a:r>
              <a:rPr lang="en-ZA" sz="3200" dirty="0">
                <a:latin typeface="Calibri" panose="020F0502020204030204" pitchFamily="34" charset="0"/>
                <a:ea typeface="Calibri" panose="020F0502020204030204" pitchFamily="34" charset="0"/>
                <a:cs typeface="Times New Roman" panose="02020603050405020304" pitchFamily="18" charset="0"/>
              </a:rPr>
              <a:t>78% of all android devices run version 7+ (</a:t>
            </a:r>
            <a:r>
              <a:rPr lang="en-ZA" sz="3200" dirty="0" err="1">
                <a:latin typeface="Calibri" panose="020F0502020204030204" pitchFamily="34" charset="0"/>
                <a:ea typeface="Calibri" panose="020F0502020204030204" pitchFamily="34" charset="0"/>
                <a:cs typeface="Times New Roman" panose="02020603050405020304" pitchFamily="18" charset="0"/>
                <a:hlinkClick r:id="rId3"/>
              </a:rPr>
              <a:t>statistica</a:t>
            </a:r>
            <a:r>
              <a:rPr lang="en-ZA" sz="3200" dirty="0">
                <a:latin typeface="Calibri" panose="020F0502020204030204" pitchFamily="34" charset="0"/>
                <a:ea typeface="Calibri" panose="020F0502020204030204" pitchFamily="34" charset="0"/>
                <a:cs typeface="Times New Roman" panose="02020603050405020304" pitchFamily="18" charset="0"/>
                <a:hlinkClick r:id="rId3"/>
              </a:rPr>
              <a:t> source</a:t>
            </a:r>
            <a:r>
              <a:rPr lang="en-ZA" sz="3200" dirty="0">
                <a:latin typeface="Calibri" panose="020F0502020204030204" pitchFamily="34" charset="0"/>
                <a:ea typeface="Calibri" panose="020F0502020204030204" pitchFamily="34" charset="0"/>
                <a:cs typeface="Times New Roman" panose="02020603050405020304" pitchFamily="18" charset="0"/>
              </a:rPr>
              <a:t>)</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The devices stand in as security keys themselves when users authenticate. </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A FIDO server is required to authenticate any FIDO registration or authentication requests – New FIDO Architecture addresses this. </a:t>
            </a:r>
          </a:p>
          <a:p>
            <a:pPr marL="1371600" lvl="2" indent="-457200" fontAlgn="t">
              <a:lnSpc>
                <a:spcPct val="107000"/>
              </a:lnSpc>
              <a:spcAft>
                <a:spcPts val="800"/>
              </a:spcAft>
              <a:buFont typeface="Arial" panose="020B0604020202020204" pitchFamily="34" charset="0"/>
              <a:buChar char="•"/>
            </a:pPr>
            <a:r>
              <a:rPr lang="en-US" sz="3200" dirty="0">
                <a:latin typeface="Calibri" panose="020F0502020204030204" pitchFamily="34" charset="0"/>
                <a:ea typeface="Calibri" panose="020F0502020204030204" pitchFamily="34" charset="0"/>
                <a:cs typeface="Times New Roman" panose="02020603050405020304" pitchFamily="18" charset="0"/>
              </a:rPr>
              <a:t>For devices without a fingerprint sensor, Android will allow you to use other methods, like a PIN or swipe pattern</a:t>
            </a:r>
          </a:p>
          <a:p>
            <a:pPr marL="1371600" lvl="2" indent="-457200" fontAlgn="t">
              <a:lnSpc>
                <a:spcPct val="107000"/>
              </a:lnSpc>
              <a:spcAft>
                <a:spcPts val="800"/>
              </a:spcAft>
              <a:buFont typeface="Arial" panose="020B0604020202020204" pitchFamily="34" charset="0"/>
              <a:buChar char="•"/>
            </a:pPr>
            <a:r>
              <a:rPr lang="en-US" sz="3200" b="0" i="0" strike="noStrike" dirty="0">
                <a:effectLst/>
                <a:latin typeface="Calibri" panose="020F0502020204030204" pitchFamily="34" charset="0"/>
                <a:ea typeface="Calibri" panose="020F0502020204030204" pitchFamily="34" charset="0"/>
                <a:cs typeface="Times New Roman" panose="02020603050405020304" pitchFamily="18" charset="0"/>
              </a:rPr>
              <a:t>A setup required to enable the phone’s FIDO security key</a:t>
            </a:r>
            <a:r>
              <a:rPr lang="en-US" sz="3200" dirty="0">
                <a:latin typeface="Calibri" panose="020F0502020204030204" pitchFamily="34" charset="0"/>
                <a:ea typeface="Calibri" panose="020F0502020204030204" pitchFamily="34" charset="0"/>
                <a:cs typeface="Times New Roman" panose="02020603050405020304" pitchFamily="18" charset="0"/>
              </a:rPr>
              <a:t> – possible </a:t>
            </a:r>
            <a:r>
              <a:rPr lang="en-US" sz="3200" b="0" i="0" strike="noStrike" dirty="0">
                <a:effectLst/>
                <a:latin typeface="Calibri" panose="020F0502020204030204" pitchFamily="34" charset="0"/>
                <a:ea typeface="Calibri" panose="020F0502020204030204" pitchFamily="34" charset="0"/>
                <a:cs typeface="Times New Roman" panose="02020603050405020304" pitchFamily="18" charset="0"/>
              </a:rPr>
              <a:t>operational overheads i.e., user education, lost device etc.</a:t>
            </a:r>
            <a:endParaRPr lang="en-ZA" sz="3200" b="0" i="0" strike="noStrike"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602F95DD-768E-4951-9786-67ED2F5128BE}"/>
              </a:ext>
            </a:extLst>
          </p:cNvPr>
          <p:cNvSpPr txBox="1"/>
          <p:nvPr/>
        </p:nvSpPr>
        <p:spPr>
          <a:xfrm>
            <a:off x="3191101" y="12021451"/>
            <a:ext cx="18689528" cy="1015663"/>
          </a:xfrm>
          <a:prstGeom prst="rect">
            <a:avLst/>
          </a:prstGeom>
          <a:noFill/>
        </p:spPr>
        <p:txBody>
          <a:bodyPr wrap="square">
            <a:spAutoFit/>
          </a:bodyPr>
          <a:lstStyle/>
          <a:p>
            <a:pPr algn="ctr"/>
            <a:r>
              <a:rPr lang="en-US" sz="3000" i="1" dirty="0">
                <a:solidFill>
                  <a:srgbClr val="002060"/>
                </a:solidFill>
                <a:latin typeface="Calibri" panose="020F0502020204030204" pitchFamily="34" charset="0"/>
                <a:cs typeface="Calibri" panose="020F0502020204030204" pitchFamily="34" charset="0"/>
              </a:rPr>
              <a:t>To us, FIDO2 provides a simple user experiences backed by strong cryptographic security that is transparent to the user and protects against phishing, man-in-the-middle and attacks using stolen credentials</a:t>
            </a:r>
            <a:endParaRPr lang="en-ZA" sz="3000" i="1" dirty="0">
              <a:solidFill>
                <a:srgbClr val="002060"/>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B6DB2E1-7F9E-4C37-A75F-937FE58E77AA}"/>
              </a:ext>
            </a:extLst>
          </p:cNvPr>
          <p:cNvPicPr>
            <a:picLocks noChangeAspect="1"/>
          </p:cNvPicPr>
          <p:nvPr/>
        </p:nvPicPr>
        <p:blipFill>
          <a:blip r:embed="rId4"/>
          <a:stretch>
            <a:fillRect/>
          </a:stretch>
        </p:blipFill>
        <p:spPr>
          <a:xfrm>
            <a:off x="18290705" y="2949997"/>
            <a:ext cx="6096470" cy="5214289"/>
          </a:xfrm>
          <a:prstGeom prst="rect">
            <a:avLst/>
          </a:prstGeom>
        </p:spPr>
      </p:pic>
    </p:spTree>
    <p:extLst>
      <p:ext uri="{BB962C8B-B14F-4D97-AF65-F5344CB8AC3E}">
        <p14:creationId xmlns:p14="http://schemas.microsoft.com/office/powerpoint/2010/main" val="316933337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1" ma:contentTypeDescription="Create a new document." ma:contentTypeScope="" ma:versionID="181c61fe5df22d1f59c38d74292c5168">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bd40b66ef5728273303597190f92243d"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2.xml><?xml version="1.0" encoding="utf-8"?>
<ds:datastoreItem xmlns:ds="http://schemas.openxmlformats.org/officeDocument/2006/customXml" ds:itemID="{C1D56013-FFA3-4AA5-BFCF-7C4A0141612A}">
  <ds:schemaRefs>
    <ds:schemaRef ds:uri="http://purl.org/dc/dcmitype/"/>
    <ds:schemaRef ds:uri="6354f033-77ec-451f-a4b1-89785309665d"/>
    <ds:schemaRef ds:uri="http://purl.org/dc/elements/1.1/"/>
    <ds:schemaRef ds:uri="http://purl.org/dc/terms/"/>
    <ds:schemaRef ds:uri="af12d3ca-d309-4d9b-872e-f669d895b06e"/>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3EE3664A-EA3C-4E18-894D-9B94C9B30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12d3ca-d309-4d9b-872e-f669d895b06e"/>
    <ds:schemaRef ds:uri="6354f033-77ec-451f-a4b1-897853096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1611</TotalTime>
  <Words>3713</Words>
  <Application>Microsoft Office PowerPoint</Application>
  <PresentationFormat>Custom</PresentationFormat>
  <Paragraphs>546</Paragraphs>
  <Slides>26</Slides>
  <Notes>25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Courier New</vt:lpstr>
      <vt:lpstr>HelveticaNeue</vt:lpstr>
      <vt:lpstr>inherit</vt:lpstr>
      <vt:lpstr>Open Sans</vt:lpstr>
      <vt:lpstr>Slack-Lato</vt:lpstr>
      <vt:lpstr>Wingdings</vt:lpstr>
      <vt:lpstr>Office Theme</vt:lpstr>
      <vt:lpstr>Code Quality &amp; Security (CQS) Workstream Update  PI-12 PI Feedback Session – 27 January 2021  Presenters  Godfrey Kutumela Lewis Daly  Victor Akidiva Aime Bukasa  Support Members : Kim Walters, Pedro Barreto, Miguel de Barros, Sam Kummary &amp; Tom Daly </vt:lpstr>
      <vt:lpstr>About Code Quality &amp; Security Workstream</vt:lpstr>
      <vt:lpstr>PI 12 Objectives</vt:lpstr>
      <vt:lpstr>PI 12 Achievements  </vt:lpstr>
      <vt:lpstr>DevSecOps and CQS Documentation  Presenter   Lewis Daly   </vt:lpstr>
      <vt:lpstr>DevSecOps</vt:lpstr>
      <vt:lpstr>New CQS Documentation Overview</vt:lpstr>
      <vt:lpstr>PISP Functionality Support and Data Protection Epics Update  Presenter     Victor Akidiva Aime Bukasa </vt:lpstr>
      <vt:lpstr>PISP Support (PISP Mobile app security)</vt:lpstr>
      <vt:lpstr>PISP Mobile App - Threat Modelling</vt:lpstr>
      <vt:lpstr>PISP App Security Enhancements (IOS / Android) </vt:lpstr>
      <vt:lpstr>Data at rest security review</vt:lpstr>
      <vt:lpstr>Database Security Standard – Key Highlights</vt:lpstr>
      <vt:lpstr>Focus on Security Testing – Planned scope for PI 13+</vt:lpstr>
      <vt:lpstr>Identity and Access Management (Towards a Passwordless Mojaloop)  Presenter    Aime Bukasa </vt:lpstr>
      <vt:lpstr>Identity &amp; Access Management Reference Framework</vt:lpstr>
      <vt:lpstr>Why Passwordless Authentication </vt:lpstr>
      <vt:lpstr>FIDO – Specification Overview </vt:lpstr>
      <vt:lpstr>Overview of FIDO 2 Standard </vt:lpstr>
      <vt:lpstr>FIDO Universal Authentication Framework (UAF) </vt:lpstr>
      <vt:lpstr>FIDO Universal Second Factor Authentication(U2F) </vt:lpstr>
      <vt:lpstr>Mojaloop FIDO Architecture Framework </vt:lpstr>
      <vt:lpstr>PISP FIDO Use Case </vt:lpstr>
      <vt:lpstr>IAM Epic Gap Analysis – Scope for P1 13+ </vt:lpstr>
      <vt:lpstr>PI 13+ Roadmap Items</vt:lpstr>
      <vt:lpstr>Thank you  Questions and Comments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Mojaloop Code Quality &amp; Security (CQS) Workstream Updates  PI-12 PI Feedback Session – 27 January 2021  Presenters  Godfrey Kutumela Lewis Daly  Victor Akidiva Aime Bukasa</dc:title>
  <dc:creator>Hlashila Kutumela</dc:creator>
  <cp:lastModifiedBy>Hlashila Kutumela</cp:lastModifiedBy>
  <cp:revision>60</cp:revision>
  <dcterms:created xsi:type="dcterms:W3CDTF">2021-01-26T08:28:12Z</dcterms:created>
  <dcterms:modified xsi:type="dcterms:W3CDTF">2021-01-27T11:57:42Z</dcterms:modified>
</cp:coreProperties>
</file>